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4"/>
  </p:notesMasterIdLst>
  <p:sldIdLst>
    <p:sldId id="256" r:id="rId2"/>
    <p:sldId id="258" r:id="rId3"/>
    <p:sldId id="262" r:id="rId4"/>
    <p:sldId id="263" r:id="rId5"/>
    <p:sldId id="269" r:id="rId6"/>
    <p:sldId id="270" r:id="rId7"/>
    <p:sldId id="273" r:id="rId8"/>
    <p:sldId id="264" r:id="rId9"/>
    <p:sldId id="274" r:id="rId10"/>
    <p:sldId id="267" r:id="rId11"/>
    <p:sldId id="261" r:id="rId12"/>
    <p:sldId id="278" r:id="rId13"/>
    <p:sldId id="259" r:id="rId14"/>
    <p:sldId id="275" r:id="rId15"/>
    <p:sldId id="266" r:id="rId16"/>
    <p:sldId id="265" r:id="rId17"/>
    <p:sldId id="289" r:id="rId18"/>
    <p:sldId id="268" r:id="rId19"/>
    <p:sldId id="277" r:id="rId20"/>
    <p:sldId id="276" r:id="rId21"/>
    <p:sldId id="280" r:id="rId22"/>
    <p:sldId id="279" r:id="rId23"/>
    <p:sldId id="281" r:id="rId24"/>
    <p:sldId id="284" r:id="rId25"/>
    <p:sldId id="285" r:id="rId26"/>
    <p:sldId id="283" r:id="rId27"/>
    <p:sldId id="286" r:id="rId28"/>
    <p:sldId id="287" r:id="rId29"/>
    <p:sldId id="292" r:id="rId30"/>
    <p:sldId id="291" r:id="rId31"/>
    <p:sldId id="288" r:id="rId32"/>
    <p:sldId id="290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1" autoAdjust="0"/>
    <p:restoredTop sz="91468" autoAdjust="0"/>
  </p:normalViewPr>
  <p:slideViewPr>
    <p:cSldViewPr>
      <p:cViewPr varScale="1">
        <p:scale>
          <a:sx n="74" d="100"/>
          <a:sy n="74" d="100"/>
        </p:scale>
        <p:origin x="-1128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F35ABF-4F64-4DC1-88A3-1BD28CCDB417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E1FB54-D784-46F1-BB28-810D5206A1B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E1FB54-D784-46F1-BB28-810D5206A1B9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E1FB54-D784-46F1-BB28-810D5206A1B9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E1FB54-D784-46F1-BB28-810D5206A1B9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E1FB54-D784-46F1-BB28-810D5206A1B9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tif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tiff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lekseenko\Desktop\Театр заставки\красные-шторы-1-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2457" y="0"/>
            <a:ext cx="9488915" cy="6858000"/>
          </a:xfrm>
          <a:prstGeom prst="rect">
            <a:avLst/>
          </a:prstGeom>
          <a:noFill/>
        </p:spPr>
      </p:pic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-73647" y="3886200"/>
            <a:ext cx="9291294" cy="2971800"/>
          </a:xfrm>
          <a:noFill/>
        </p:spPr>
        <p:txBody>
          <a:bodyPr>
            <a:normAutofit/>
          </a:bodyPr>
          <a:lstStyle/>
          <a:p>
            <a:r>
              <a:rPr lang="ru-RU" sz="3600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Амурский   драматический  театр              </a:t>
            </a:r>
          </a:p>
          <a:p>
            <a:r>
              <a:rPr lang="ru-RU" sz="3600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 в  годы  Великой  Отечественной  войны</a:t>
            </a:r>
          </a:p>
          <a:p>
            <a:endParaRPr lang="ru-RU" sz="2800" spc="0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Gabriola" pitchFamily="82" charset="0"/>
            </a:endParaRPr>
          </a:p>
          <a:p>
            <a:endParaRPr lang="ru-RU" sz="2800" spc="0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Gabriola" pitchFamily="82" charset="0"/>
            </a:endParaRPr>
          </a:p>
          <a:p>
            <a:r>
              <a:rPr lang="ru-RU" sz="2800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Gabriola" pitchFamily="82" charset="0"/>
              </a:rPr>
              <a:t>по документам Государственного архива Амурской области</a:t>
            </a:r>
          </a:p>
          <a:p>
            <a:endParaRPr lang="ru-RU" sz="2800" dirty="0" smtClean="0">
              <a:solidFill>
                <a:schemeClr val="bg1"/>
              </a:solidFill>
              <a:latin typeface="Gabriola" pitchFamily="82" charset="0"/>
            </a:endParaRPr>
          </a:p>
          <a:p>
            <a:endParaRPr lang="ru-RU" sz="4800" dirty="0">
              <a:solidFill>
                <a:schemeClr val="bg1"/>
              </a:solidFill>
              <a:latin typeface="Gabriola" pitchFamily="82" charset="0"/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0" y="404664"/>
            <a:ext cx="9144000" cy="3339803"/>
          </a:xfrm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ru-RU" sz="11000" b="1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Gabriola" pitchFamily="82" charset="0"/>
              </a:rPr>
              <a:t>Музы не молчали</a:t>
            </a:r>
            <a:endParaRPr lang="ru-RU" sz="11000" b="1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23528" y="404664"/>
            <a:ext cx="8496944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solidFill>
                  <a:schemeClr val="bg1"/>
                </a:solidFill>
                <a:latin typeface="Century Schoolbook" pitchFamily="18" charset="0"/>
              </a:rPr>
              <a:t>	</a:t>
            </a:r>
            <a:r>
              <a:rPr lang="ru-RU" sz="2000" b="1" dirty="0" smtClean="0">
                <a:solidFill>
                  <a:schemeClr val="bg1"/>
                </a:solidFill>
                <a:latin typeface="Century Schoolbook" pitchFamily="18" charset="0"/>
              </a:rPr>
              <a:t>В фонде Государственного архива Амурской области  «Амурский областной драматический театр» хранятся документы, отражающие деятельность драмтеатра в годы Великой Отечественной войны: «История развития Амурского театра драмы, 1924-1945 гг.», «Информация            о деятельности Благовещенского драматического театра        в годы Великой Отечественной войны, 1942 год», фотографии, производственно-финансовые планы, штатные расписания, годовые отчеты, программы спектаклей            за 1941-1945 годы. </a:t>
            </a:r>
          </a:p>
          <a:p>
            <a:pPr algn="just"/>
            <a:r>
              <a:rPr lang="ru-RU" sz="2000" b="1" dirty="0" smtClean="0">
                <a:solidFill>
                  <a:schemeClr val="bg1"/>
                </a:solidFill>
                <a:latin typeface="Century Schoolbook" pitchFamily="18" charset="0"/>
              </a:rPr>
              <a:t>	 Сухая, но правдивая статистика планов и отчетов,  театральные программки, напечатанные из жесточайшей экономии на листочках с ладонь, газетные публикации хранят для потомков память о жизни старейшего театра Дальнего Востока в далекие предвоенные и «сороковые, роковые, свинцовые, пороховые». </a:t>
            </a:r>
          </a:p>
          <a:p>
            <a:pPr algn="just"/>
            <a:r>
              <a:rPr lang="ru-RU" sz="2000" b="1" dirty="0" smtClean="0">
                <a:solidFill>
                  <a:schemeClr val="bg1"/>
                </a:solidFill>
                <a:latin typeface="Century Schoolbook" pitchFamily="18" charset="0"/>
              </a:rPr>
              <a:t>	</a:t>
            </a:r>
            <a:endParaRPr lang="ru-RU" b="1" dirty="0" smtClean="0">
              <a:solidFill>
                <a:schemeClr val="bg1"/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1"/>
          <p:cNvSpPr>
            <a:spLocks noGrp="1"/>
          </p:cNvSpPr>
          <p:nvPr>
            <p:ph type="title"/>
          </p:nvPr>
        </p:nvSpPr>
        <p:spPr>
          <a:xfrm>
            <a:off x="0" y="404664"/>
            <a:ext cx="9144000" cy="1224136"/>
          </a:xfrm>
        </p:spPr>
        <p:txBody>
          <a:bodyPr>
            <a:noAutofit/>
          </a:bodyPr>
          <a:lstStyle/>
          <a:p>
            <a:pPr algn="ctr">
              <a:tabLst>
                <a:tab pos="3678238" algn="l"/>
              </a:tabLst>
            </a:pPr>
            <a:r>
              <a:rPr lang="ru-RU" sz="3600" b="1" dirty="0" smtClean="0">
                <a:solidFill>
                  <a:srgbClr val="800000"/>
                </a:solidFill>
                <a:latin typeface="Century Schoolbook" pitchFamily="18" charset="0"/>
              </a:rPr>
              <a:t/>
            </a:r>
            <a:br>
              <a:rPr lang="ru-RU" sz="3600" b="1" dirty="0" smtClean="0">
                <a:solidFill>
                  <a:srgbClr val="800000"/>
                </a:solidFill>
                <a:latin typeface="Century Schoolbook" pitchFamily="18" charset="0"/>
              </a:rPr>
            </a:br>
            <a:r>
              <a:rPr lang="ru-RU" sz="3600" b="1" dirty="0" smtClean="0">
                <a:solidFill>
                  <a:srgbClr val="800000"/>
                </a:solidFill>
                <a:latin typeface="Century Schoolbook" pitchFamily="18" charset="0"/>
              </a:rPr>
              <a:t/>
            </a:r>
            <a:br>
              <a:rPr lang="ru-RU" sz="3600" b="1" dirty="0" smtClean="0">
                <a:solidFill>
                  <a:srgbClr val="800000"/>
                </a:solidFill>
                <a:latin typeface="Century Schoolbook" pitchFamily="18" charset="0"/>
              </a:rPr>
            </a:br>
            <a:r>
              <a:rPr lang="ru-RU" sz="3600" b="1" dirty="0" smtClean="0">
                <a:solidFill>
                  <a:srgbClr val="800000"/>
                </a:solidFill>
                <a:latin typeface="Century Schoolbook" pitchFamily="18" charset="0"/>
              </a:rPr>
              <a:t/>
            </a:r>
            <a:br>
              <a:rPr lang="ru-RU" sz="3600" b="1" dirty="0" smtClean="0">
                <a:solidFill>
                  <a:srgbClr val="800000"/>
                </a:solidFill>
                <a:latin typeface="Century Schoolbook" pitchFamily="18" charset="0"/>
              </a:rPr>
            </a:br>
            <a:r>
              <a:rPr lang="ru-RU" sz="3600" b="1" dirty="0" smtClean="0">
                <a:solidFill>
                  <a:srgbClr val="800000"/>
                </a:solidFill>
                <a:latin typeface="Century Schoolbook" pitchFamily="18" charset="0"/>
              </a:rPr>
              <a:t>За 1941 – 1945 годы                                                 Амурским  драматическим  театром:</a:t>
            </a:r>
            <a:endParaRPr lang="ru-RU" sz="3600" b="1" dirty="0">
              <a:solidFill>
                <a:srgbClr val="800000"/>
              </a:solidFill>
              <a:latin typeface="Century Schoolbook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3568" y="2492896"/>
            <a:ext cx="7776864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Century Schoolbook" pitchFamily="18" charset="0"/>
              </a:rPr>
              <a:t>- поставлено 82 пьесы;</a:t>
            </a:r>
          </a:p>
          <a:p>
            <a:r>
              <a:rPr lang="ru-RU" sz="3200" b="1" dirty="0" smtClean="0">
                <a:solidFill>
                  <a:schemeClr val="bg1"/>
                </a:solidFill>
                <a:latin typeface="Century Schoolbook" pitchFamily="18" charset="0"/>
              </a:rPr>
              <a:t>- сыграно 1 422 спектакля;</a:t>
            </a:r>
          </a:p>
          <a:p>
            <a:r>
              <a:rPr lang="ru-RU" sz="3200" b="1" dirty="0" smtClean="0">
                <a:solidFill>
                  <a:schemeClr val="bg1"/>
                </a:solidFill>
                <a:latin typeface="Century Schoolbook" pitchFamily="18" charset="0"/>
              </a:rPr>
              <a:t>- обслужено около полумиллиона зрителей.</a:t>
            </a:r>
          </a:p>
          <a:p>
            <a:endParaRPr lang="ru-RU" sz="3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23528" y="404664"/>
            <a:ext cx="8496944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solidFill>
                  <a:schemeClr val="bg1"/>
                </a:solidFill>
                <a:latin typeface="Century Schoolbook" pitchFamily="18" charset="0"/>
              </a:rPr>
              <a:t>	В 4-й том «Истории развития Амурского театра драмы, 1924-1945 гг.» вошла статья «В конце 30-х», посвященная предвоенному театральному сезону. </a:t>
            </a:r>
          </a:p>
          <a:p>
            <a:pPr algn="just"/>
            <a:endParaRPr lang="ru-RU" b="1" dirty="0" smtClean="0">
              <a:solidFill>
                <a:schemeClr val="bg1"/>
              </a:solidFill>
              <a:latin typeface="Century Schoolbook" pitchFamily="18" charset="0"/>
            </a:endParaRPr>
          </a:p>
          <a:p>
            <a:pPr algn="just"/>
            <a:r>
              <a:rPr lang="ru-RU" b="1" dirty="0" smtClean="0">
                <a:solidFill>
                  <a:schemeClr val="bg1"/>
                </a:solidFill>
                <a:latin typeface="Century Schoolbook" pitchFamily="18" charset="0"/>
              </a:rPr>
              <a:t>	Из документа: </a:t>
            </a:r>
            <a:r>
              <a:rPr lang="ru-RU" b="1" i="1" dirty="0" smtClean="0">
                <a:solidFill>
                  <a:schemeClr val="bg1"/>
                </a:solidFill>
                <a:latin typeface="Century Schoolbook" pitchFamily="18" charset="0"/>
              </a:rPr>
              <a:t>«Осенью 1939 г. художественным руководителем Благовещенского городского драматического театра был приглашен заслуженный артист Азербайджанской ССР Александр Александрович Иванов. …</a:t>
            </a:r>
          </a:p>
          <a:p>
            <a:pPr algn="just"/>
            <a:r>
              <a:rPr lang="ru-RU" b="1" i="1" dirty="0" smtClean="0">
                <a:solidFill>
                  <a:schemeClr val="bg1"/>
                </a:solidFill>
                <a:latin typeface="Century Schoolbook" pitchFamily="18" charset="0"/>
              </a:rPr>
              <a:t>	Перед открытием сезона 1939\1940 гг. был проведен ремонт театра, переоборудована сцена и отопление, заново покрашены зрительный зал и фойе.</a:t>
            </a:r>
          </a:p>
          <a:p>
            <a:pPr algn="just"/>
            <a:r>
              <a:rPr lang="ru-RU" b="1" i="1" dirty="0" smtClean="0">
                <a:solidFill>
                  <a:schemeClr val="bg1"/>
                </a:solidFill>
                <a:latin typeface="Century Schoolbook" pitchFamily="18" charset="0"/>
              </a:rPr>
              <a:t>	Сезон открылся премьерой пьесы Б. Войтехова и Л. Ленча «Павел Греков». В пьесе выражен протест против клеветнических обвинений честных людей «врагами народа». Поэтому понятен интерес зрителей к новой работе театра». </a:t>
            </a:r>
          </a:p>
          <a:p>
            <a:pPr algn="just"/>
            <a:r>
              <a:rPr lang="ru-RU" b="1" i="1" dirty="0" smtClean="0">
                <a:solidFill>
                  <a:schemeClr val="bg1"/>
                </a:solidFill>
                <a:latin typeface="Century Schoolbook" pitchFamily="18" charset="0"/>
              </a:rPr>
              <a:t>	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  <a:latin typeface="Century Schoolbook" pitchFamily="18" charset="0"/>
              </a:rPr>
              <a:t> 	</a:t>
            </a:r>
            <a:r>
              <a:rPr lang="ru-RU" b="1" dirty="0" smtClean="0">
                <a:solidFill>
                  <a:srgbClr val="800000"/>
                </a:solidFill>
                <a:latin typeface="Century Schoolbook" pitchFamily="18" charset="0"/>
              </a:rPr>
              <a:t>Премьеры начала 1941 года:</a:t>
            </a:r>
          </a:p>
          <a:p>
            <a:pPr algn="ctr"/>
            <a:r>
              <a:rPr lang="ru-RU" b="1" dirty="0" smtClean="0">
                <a:solidFill>
                  <a:srgbClr val="800000"/>
                </a:solidFill>
                <a:latin typeface="Century Schoolbook" pitchFamily="18" charset="0"/>
              </a:rPr>
              <a:t> 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  <a:latin typeface="Century Schoolbook" pitchFamily="18" charset="0"/>
              </a:rPr>
              <a:t>январь – В. Шекспир «Ромео и Джульетта»;  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  <a:latin typeface="Century Schoolbook" pitchFamily="18" charset="0"/>
              </a:rPr>
              <a:t>16 февраля – Н. Погодин «Человек с ружьем»;  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  <a:latin typeface="Century Schoolbook" pitchFamily="18" charset="0"/>
              </a:rPr>
              <a:t>27 мая – Л.Н. Толстой «Анна Каренина». </a:t>
            </a:r>
          </a:p>
          <a:p>
            <a:pPr algn="ctr"/>
            <a:r>
              <a:rPr lang="ru-RU" b="1" i="1" dirty="0" smtClean="0">
                <a:solidFill>
                  <a:schemeClr val="bg1"/>
                </a:solidFill>
                <a:latin typeface="Century Schoolbook" pitchFamily="18" charset="0"/>
              </a:rPr>
              <a:t>	</a:t>
            </a:r>
          </a:p>
          <a:p>
            <a:pPr algn="just"/>
            <a:endParaRPr lang="ru-RU" b="1" i="1" dirty="0" smtClean="0">
              <a:solidFill>
                <a:schemeClr val="bg1"/>
              </a:solidFill>
              <a:latin typeface="Century Schoolbook" pitchFamily="18" charset="0"/>
            </a:endParaRPr>
          </a:p>
          <a:p>
            <a:pPr algn="just"/>
            <a:r>
              <a:rPr lang="ru-RU" b="1" i="1" dirty="0" smtClean="0">
                <a:solidFill>
                  <a:schemeClr val="bg1"/>
                </a:solidFill>
                <a:latin typeface="Century Schoolbook" pitchFamily="18" charset="0"/>
              </a:rPr>
              <a:t>	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 rot="10800000" flipV="1">
            <a:off x="107504" y="116632"/>
            <a:ext cx="8856984" cy="1152128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000" b="1" dirty="0" smtClean="0">
                <a:solidFill>
                  <a:schemeClr val="bg1"/>
                </a:solidFill>
                <a:latin typeface="Century Schoolbook" pitchFamily="18" charset="0"/>
              </a:rPr>
              <a:t>«К концу 30-х годов коллектив театра значительно помолодел. В нем оставалось несколько актеров, ранее работавших в Благовещенске, новых артистов, приглашенных из Москвы и Ленинграда, но значительную часть труппы составляла молодежь…» </a:t>
            </a:r>
            <a:r>
              <a:rPr lang="ru-RU" sz="2000" dirty="0" smtClean="0">
                <a:solidFill>
                  <a:schemeClr val="bg1"/>
                </a:solidFill>
                <a:latin typeface="Century Schoolbook" pitchFamily="18" charset="0"/>
              </a:rPr>
              <a:t> </a:t>
            </a:r>
            <a:r>
              <a:rPr lang="ru-RU" sz="2000" b="1" dirty="0" smtClean="0">
                <a:solidFill>
                  <a:schemeClr val="bg1"/>
                </a:solidFill>
                <a:latin typeface="Century Schoolbook" pitchFamily="18" charset="0"/>
              </a:rPr>
              <a:t>/</a:t>
            </a:r>
            <a:r>
              <a:rPr lang="ru-RU" sz="1600" b="1" dirty="0" smtClean="0">
                <a:solidFill>
                  <a:schemeClr val="bg1"/>
                </a:solidFill>
                <a:latin typeface="Century Schoolbook" pitchFamily="18" charset="0"/>
              </a:rPr>
              <a:t>Из  «Истории  развития Амурского  театра драмы»/</a:t>
            </a:r>
            <a:endParaRPr lang="ru-RU" sz="1600" b="1" dirty="0">
              <a:solidFill>
                <a:schemeClr val="bg1"/>
              </a:solidFill>
              <a:latin typeface="Century Schoolbook" pitchFamily="18" charset="0"/>
            </a:endParaRPr>
          </a:p>
        </p:txBody>
      </p:sp>
      <p:grpSp>
        <p:nvGrpSpPr>
          <p:cNvPr id="20" name="Группа 19"/>
          <p:cNvGrpSpPr/>
          <p:nvPr/>
        </p:nvGrpSpPr>
        <p:grpSpPr>
          <a:xfrm>
            <a:off x="130323" y="1412776"/>
            <a:ext cx="8883354" cy="5328592"/>
            <a:chOff x="125759" y="1412776"/>
            <a:chExt cx="8883354" cy="5328592"/>
          </a:xfrm>
        </p:grpSpPr>
        <p:pic>
          <p:nvPicPr>
            <p:cNvPr id="1027" name="Picture 3" descr="C:\Users\Alekseenko\Desktop\ДРАМТЕАТР\ТЕАТР ВОЙНА. Презентация\76. Студия Благовещенского театра, 1937.jpg"/>
            <p:cNvPicPr>
              <a:picLocks noChangeAspect="1" noChangeArrowheads="1"/>
            </p:cNvPicPr>
            <p:nvPr/>
          </p:nvPicPr>
          <p:blipFill>
            <a:blip r:embed="rId3" cstate="print"/>
            <a:srcRect l="2507" t="2517" r="987" b="1831"/>
            <a:stretch>
              <a:fillRect/>
            </a:stretch>
          </p:blipFill>
          <p:spPr bwMode="auto">
            <a:xfrm>
              <a:off x="125759" y="1412776"/>
              <a:ext cx="4742107" cy="4680520"/>
            </a:xfrm>
            <a:prstGeom prst="rect">
              <a:avLst/>
            </a:prstGeom>
            <a:noFill/>
          </p:spPr>
        </p:pic>
        <p:pic>
          <p:nvPicPr>
            <p:cNvPr id="1028" name="Picture 4" descr="C:\Users\Alekseenko\Desktop\ДРАМТЕАТР\ТЕАТР ВОЙНА. Презентация\85. Честнейшин П.Н., Евсютин, Кормушкин Н.В., 1939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941167" y="1412776"/>
              <a:ext cx="4067946" cy="4680520"/>
            </a:xfrm>
            <a:prstGeom prst="rect">
              <a:avLst/>
            </a:prstGeom>
            <a:noFill/>
          </p:spPr>
        </p:pic>
        <p:sp>
          <p:nvSpPr>
            <p:cNvPr id="15" name="Заголовок 7"/>
            <p:cNvSpPr txBox="1">
              <a:spLocks/>
            </p:cNvSpPr>
            <p:nvPr/>
          </p:nvSpPr>
          <p:spPr>
            <a:xfrm rot="10800000" flipV="1">
              <a:off x="552596" y="6093295"/>
              <a:ext cx="3888432" cy="648072"/>
            </a:xfrm>
            <a:prstGeom prst="rect">
              <a:avLst/>
            </a:prstGeom>
            <a:ln w="6350" cap="rnd">
              <a:noFill/>
            </a:ln>
          </p:spPr>
          <p:txBody>
            <a:bodyPr vert="horz" anchor="b" anchorCtr="0">
              <a:normAutofit fontScale="975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600" b="1" spc="-100" dirty="0" smtClean="0">
                  <a:ln w="3200">
                    <a:solidFill>
                      <a:schemeClr val="bg2">
                        <a:shade val="25000"/>
                        <a:alpha val="25000"/>
                      </a:schemeClr>
                    </a:solidFill>
                    <a:prstDash val="solid"/>
                    <a:round/>
                  </a:ln>
                  <a:solidFill>
                    <a:schemeClr val="bg1"/>
                  </a:solidFill>
                  <a:effectLst>
                    <a:innerShdw blurRad="38100" dist="25400" dir="13500000">
                      <a:prstClr val="black">
                        <a:alpha val="70000"/>
                      </a:prstClr>
                    </a:innerShdw>
                  </a:effectLst>
                  <a:latin typeface="Century Schoolbook" pitchFamily="18" charset="0"/>
                  <a:ea typeface="+mj-ea"/>
                  <a:cs typeface="+mj-cs"/>
                </a:rPr>
                <a:t>Студия Благовещенского театра,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600" b="1" spc="-100" dirty="0" smtClean="0">
                  <a:ln w="3200">
                    <a:solidFill>
                      <a:schemeClr val="bg2">
                        <a:shade val="25000"/>
                        <a:alpha val="25000"/>
                      </a:schemeClr>
                    </a:solidFill>
                    <a:prstDash val="solid"/>
                    <a:round/>
                  </a:ln>
                  <a:solidFill>
                    <a:schemeClr val="bg1"/>
                  </a:solidFill>
                  <a:effectLst>
                    <a:innerShdw blurRad="38100" dist="25400" dir="13500000">
                      <a:prstClr val="black">
                        <a:alpha val="70000"/>
                      </a:prstClr>
                    </a:innerShdw>
                  </a:effectLst>
                  <a:latin typeface="Century Schoolbook" pitchFamily="18" charset="0"/>
                  <a:ea typeface="+mj-ea"/>
                  <a:cs typeface="+mj-cs"/>
                </a:rPr>
                <a:t>1937 год</a:t>
              </a:r>
              <a:endParaRPr kumimoji="0" lang="ru-RU" sz="1600" b="1" i="0" u="none" strike="noStrike" kern="1200" cap="none" spc="-100" normalizeH="0" baseline="0" noProof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Century Schoolbook" pitchFamily="18" charset="0"/>
                <a:ea typeface="+mj-ea"/>
                <a:cs typeface="+mj-cs"/>
              </a:endParaRPr>
            </a:p>
          </p:txBody>
        </p:sp>
        <p:sp>
          <p:nvSpPr>
            <p:cNvPr id="18" name="Заголовок 7"/>
            <p:cNvSpPr txBox="1">
              <a:spLocks/>
            </p:cNvSpPr>
            <p:nvPr/>
          </p:nvSpPr>
          <p:spPr>
            <a:xfrm rot="10800000" flipV="1">
              <a:off x="5030924" y="6093296"/>
              <a:ext cx="3888432" cy="648072"/>
            </a:xfrm>
            <a:prstGeom prst="rect">
              <a:avLst/>
            </a:prstGeom>
            <a:ln w="6350" cap="rnd">
              <a:noFill/>
            </a:ln>
          </p:spPr>
          <p:txBody>
            <a:bodyPr vert="horz" anchor="b" anchorCtr="0">
              <a:normAutofit fontScale="975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600" b="1" i="0" u="none" strike="noStrike" kern="1200" cap="none" spc="-100" normalizeH="0" baseline="0" noProof="0" dirty="0" smtClean="0">
                  <a:ln w="3200">
                    <a:solidFill>
                      <a:schemeClr val="bg2">
                        <a:shade val="25000"/>
                        <a:alpha val="25000"/>
                      </a:schemeClr>
                    </a:solidFill>
                    <a:prstDash val="solid"/>
                    <a:round/>
                  </a:ln>
                  <a:solidFill>
                    <a:schemeClr val="bg1"/>
                  </a:solidFill>
                  <a:effectLst>
                    <a:innerShdw blurRad="38100" dist="25400" dir="13500000">
                      <a:prstClr val="black">
                        <a:alpha val="70000"/>
                      </a:prstClr>
                    </a:innerShdw>
                  </a:effectLst>
                  <a:uLnTx/>
                  <a:uFillTx/>
                  <a:latin typeface="Century Schoolbook" pitchFamily="18" charset="0"/>
                  <a:ea typeface="+mj-ea"/>
                  <a:cs typeface="+mj-cs"/>
                </a:rPr>
                <a:t>Актеры: Честнейшин П.Н.,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600" b="1" i="0" u="none" strike="noStrike" kern="1200" cap="none" spc="-100" normalizeH="0" baseline="0" noProof="0" dirty="0" smtClean="0">
                  <a:ln w="3200">
                    <a:solidFill>
                      <a:schemeClr val="bg2">
                        <a:shade val="25000"/>
                        <a:alpha val="25000"/>
                      </a:schemeClr>
                    </a:solidFill>
                    <a:prstDash val="solid"/>
                    <a:round/>
                  </a:ln>
                  <a:solidFill>
                    <a:schemeClr val="bg1"/>
                  </a:solidFill>
                  <a:effectLst>
                    <a:innerShdw blurRad="38100" dist="25400" dir="13500000">
                      <a:prstClr val="black">
                        <a:alpha val="70000"/>
                      </a:prstClr>
                    </a:innerShdw>
                  </a:effectLst>
                  <a:uLnTx/>
                  <a:uFillTx/>
                  <a:latin typeface="Century Schoolbook" pitchFamily="18" charset="0"/>
                  <a:ea typeface="+mj-ea"/>
                  <a:cs typeface="+mj-cs"/>
                </a:rPr>
                <a:t>Евсютин, </a:t>
              </a:r>
              <a:r>
                <a:rPr lang="ru-RU" sz="1600" b="1" spc="-100" dirty="0" smtClean="0">
                  <a:ln w="3200">
                    <a:solidFill>
                      <a:schemeClr val="bg2">
                        <a:shade val="25000"/>
                        <a:alpha val="25000"/>
                      </a:schemeClr>
                    </a:solidFill>
                    <a:prstDash val="solid"/>
                    <a:round/>
                  </a:ln>
                  <a:solidFill>
                    <a:schemeClr val="bg1"/>
                  </a:solidFill>
                  <a:effectLst>
                    <a:innerShdw blurRad="38100" dist="25400" dir="13500000">
                      <a:prstClr val="black">
                        <a:alpha val="70000"/>
                      </a:prstClr>
                    </a:innerShdw>
                  </a:effectLst>
                  <a:latin typeface="Century Schoolbook" pitchFamily="18" charset="0"/>
                  <a:ea typeface="+mj-ea"/>
                  <a:cs typeface="+mj-cs"/>
                </a:rPr>
                <a:t>Кормушкин Н.В., 1939 год</a:t>
              </a:r>
              <a:endParaRPr kumimoji="0" lang="ru-RU" sz="1600" b="1" i="0" u="none" strike="noStrike" kern="1200" cap="none" spc="-100" normalizeH="0" baseline="0" noProof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Century Schoolbook" pitchFamily="18" charset="0"/>
                <a:ea typeface="+mj-ea"/>
                <a:cs typeface="+mj-cs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lekseenko\Desktop\ДРАМТЕАТР\ТЕАТР ВОЙНА. Презентация\58. Городской театр, На большой дороге, студенты 2 курса, 1938 год.jpg"/>
          <p:cNvPicPr>
            <a:picLocks noChangeAspect="1" noChangeArrowheads="1"/>
          </p:cNvPicPr>
          <p:nvPr/>
        </p:nvPicPr>
        <p:blipFill>
          <a:blip r:embed="rId3" cstate="print">
            <a:lum bright="-26000" contrast="26000"/>
          </a:blip>
          <a:srcRect/>
          <a:stretch>
            <a:fillRect/>
          </a:stretch>
        </p:blipFill>
        <p:spPr bwMode="auto">
          <a:xfrm>
            <a:off x="420112" y="764704"/>
            <a:ext cx="8303776" cy="582572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0"/>
            <a:ext cx="8964488" cy="620688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chemeClr val="bg1"/>
                </a:solidFill>
                <a:latin typeface="Century Schoolbook" pitchFamily="18" charset="0"/>
              </a:rPr>
              <a:t>Городской театр. Спектакль «На большой дороге», студенты 2 курса, 1938 год</a:t>
            </a:r>
            <a:endParaRPr lang="ru-RU" sz="1800" b="1" dirty="0">
              <a:solidFill>
                <a:schemeClr val="bg1"/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277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  <a:latin typeface="Century Schoolbook" pitchFamily="18" charset="0"/>
              </a:rPr>
              <a:t/>
            </a:r>
            <a:br>
              <a:rPr lang="ru-RU" sz="1600" b="1" dirty="0" smtClean="0">
                <a:solidFill>
                  <a:schemeClr val="bg1"/>
                </a:solidFill>
                <a:latin typeface="Century Schoolbook" pitchFamily="18" charset="0"/>
              </a:rPr>
            </a:br>
            <a:r>
              <a:rPr lang="ru-RU" sz="2200" b="1" dirty="0" smtClean="0">
                <a:solidFill>
                  <a:schemeClr val="bg1"/>
                </a:solidFill>
                <a:latin typeface="Century Schoolbook" pitchFamily="18" charset="0"/>
              </a:rPr>
              <a:t> </a:t>
            </a:r>
            <a:br>
              <a:rPr lang="ru-RU" sz="2200" b="1" dirty="0" smtClean="0">
                <a:solidFill>
                  <a:schemeClr val="bg1"/>
                </a:solidFill>
                <a:latin typeface="Century Schoolbook" pitchFamily="18" charset="0"/>
              </a:rPr>
            </a:br>
            <a:r>
              <a:rPr lang="ru-RU" sz="2200" b="1" dirty="0" smtClean="0">
                <a:solidFill>
                  <a:schemeClr val="bg1"/>
                </a:solidFill>
                <a:latin typeface="Century Schoolbook" pitchFamily="18" charset="0"/>
              </a:rPr>
              <a:t/>
            </a:r>
            <a:br>
              <a:rPr lang="ru-RU" sz="2200" b="1" dirty="0" smtClean="0">
                <a:solidFill>
                  <a:schemeClr val="bg1"/>
                </a:solidFill>
                <a:latin typeface="Century Schoolbook" pitchFamily="18" charset="0"/>
              </a:rPr>
            </a:br>
            <a:r>
              <a:rPr lang="ru-RU" sz="2200" b="1" dirty="0" smtClean="0">
                <a:solidFill>
                  <a:schemeClr val="bg1"/>
                </a:solidFill>
                <a:latin typeface="Century Schoolbook" pitchFamily="18" charset="0"/>
              </a:rPr>
              <a:t/>
            </a:r>
            <a:br>
              <a:rPr lang="ru-RU" sz="2200" b="1" dirty="0" smtClean="0">
                <a:solidFill>
                  <a:schemeClr val="bg1"/>
                </a:solidFill>
                <a:latin typeface="Century Schoolbook" pitchFamily="18" charset="0"/>
              </a:rPr>
            </a:br>
            <a:r>
              <a:rPr lang="ru-RU" sz="2200" b="1" dirty="0" smtClean="0">
                <a:solidFill>
                  <a:schemeClr val="bg1"/>
                </a:solidFill>
                <a:latin typeface="Century Schoolbook" pitchFamily="18" charset="0"/>
              </a:rPr>
              <a:t/>
            </a:r>
            <a:br>
              <a:rPr lang="ru-RU" sz="2200" b="1" dirty="0" smtClean="0">
                <a:solidFill>
                  <a:schemeClr val="bg1"/>
                </a:solidFill>
                <a:latin typeface="Century Schoolbook" pitchFamily="18" charset="0"/>
              </a:rPr>
            </a:br>
            <a:r>
              <a:rPr lang="ru-RU" sz="2200" b="1" dirty="0" smtClean="0">
                <a:solidFill>
                  <a:schemeClr val="bg1"/>
                </a:solidFill>
                <a:latin typeface="Century Schoolbook" pitchFamily="18" charset="0"/>
              </a:rPr>
              <a:t/>
            </a:r>
            <a:br>
              <a:rPr lang="ru-RU" sz="2200" b="1" dirty="0" smtClean="0">
                <a:solidFill>
                  <a:schemeClr val="bg1"/>
                </a:solidFill>
                <a:latin typeface="Century Schoolbook" pitchFamily="18" charset="0"/>
              </a:rPr>
            </a:br>
            <a:r>
              <a:rPr lang="ru-RU" sz="2200" b="1" dirty="0" smtClean="0">
                <a:solidFill>
                  <a:schemeClr val="bg1"/>
                </a:solidFill>
                <a:latin typeface="Century Schoolbook" pitchFamily="18" charset="0"/>
              </a:rPr>
              <a:t/>
            </a:r>
            <a:br>
              <a:rPr lang="ru-RU" sz="2200" b="1" dirty="0" smtClean="0">
                <a:solidFill>
                  <a:schemeClr val="bg1"/>
                </a:solidFill>
                <a:latin typeface="Century Schoolbook" pitchFamily="18" charset="0"/>
              </a:rPr>
            </a:br>
            <a:r>
              <a:rPr lang="ru-RU" sz="2200" b="1" dirty="0" smtClean="0">
                <a:solidFill>
                  <a:schemeClr val="bg1"/>
                </a:solidFill>
                <a:latin typeface="Century Schoolbook" pitchFamily="18" charset="0"/>
              </a:rPr>
              <a:t/>
            </a:r>
            <a:br>
              <a:rPr lang="ru-RU" sz="2200" b="1" dirty="0" smtClean="0">
                <a:solidFill>
                  <a:schemeClr val="bg1"/>
                </a:solidFill>
                <a:latin typeface="Century Schoolbook" pitchFamily="18" charset="0"/>
              </a:rPr>
            </a:br>
            <a:r>
              <a:rPr lang="ru-RU" sz="2200" b="1" dirty="0" smtClean="0">
                <a:solidFill>
                  <a:schemeClr val="bg1"/>
                </a:solidFill>
                <a:latin typeface="Century Schoolbook" pitchFamily="18" charset="0"/>
              </a:rPr>
              <a:t/>
            </a:r>
            <a:br>
              <a:rPr lang="ru-RU" sz="2200" b="1" dirty="0" smtClean="0">
                <a:solidFill>
                  <a:schemeClr val="bg1"/>
                </a:solidFill>
                <a:latin typeface="Century Schoolbook" pitchFamily="18" charset="0"/>
              </a:rPr>
            </a:br>
            <a:r>
              <a:rPr lang="ru-RU" sz="2200" b="1" dirty="0" smtClean="0">
                <a:solidFill>
                  <a:schemeClr val="bg1"/>
                </a:solidFill>
                <a:latin typeface="Century Schoolbook" pitchFamily="18" charset="0"/>
              </a:rPr>
              <a:t/>
            </a:r>
            <a:br>
              <a:rPr lang="ru-RU" sz="2200" b="1" dirty="0" smtClean="0">
                <a:solidFill>
                  <a:schemeClr val="bg1"/>
                </a:solidFill>
                <a:latin typeface="Century Schoolbook" pitchFamily="18" charset="0"/>
              </a:rPr>
            </a:br>
            <a:r>
              <a:rPr lang="ru-RU" sz="2200" b="1" dirty="0" smtClean="0">
                <a:solidFill>
                  <a:schemeClr val="bg1"/>
                </a:solidFill>
                <a:latin typeface="Century Schoolbook" pitchFamily="18" charset="0"/>
              </a:rPr>
              <a:t>Спектакль  по  пьесе  А.П.  Чехова  «На  большой  дороге», </a:t>
            </a:r>
            <a:br>
              <a:rPr lang="ru-RU" sz="2200" b="1" dirty="0" smtClean="0">
                <a:solidFill>
                  <a:schemeClr val="bg1"/>
                </a:solidFill>
                <a:latin typeface="Century Schoolbook" pitchFamily="18" charset="0"/>
              </a:rPr>
            </a:br>
            <a:r>
              <a:rPr lang="ru-RU" sz="2200" b="1" dirty="0" smtClean="0">
                <a:solidFill>
                  <a:schemeClr val="bg1"/>
                </a:solidFill>
                <a:latin typeface="Century Schoolbook" pitchFamily="18" charset="0"/>
              </a:rPr>
              <a:t>1939  год</a:t>
            </a:r>
            <a:br>
              <a:rPr lang="ru-RU" sz="2200" b="1" dirty="0" smtClean="0">
                <a:solidFill>
                  <a:schemeClr val="bg1"/>
                </a:solidFill>
                <a:latin typeface="Century Schoolbook" pitchFamily="18" charset="0"/>
              </a:rPr>
            </a:br>
            <a:r>
              <a:rPr lang="ru-RU" sz="2200" b="1" dirty="0" smtClean="0">
                <a:solidFill>
                  <a:schemeClr val="bg1"/>
                </a:solidFill>
                <a:latin typeface="Century Schoolbook" pitchFamily="18" charset="0"/>
              </a:rPr>
              <a:t/>
            </a:r>
            <a:br>
              <a:rPr lang="ru-RU" sz="2200" b="1" dirty="0" smtClean="0">
                <a:solidFill>
                  <a:schemeClr val="bg1"/>
                </a:solidFill>
                <a:latin typeface="Century Schoolbook" pitchFamily="18" charset="0"/>
              </a:rPr>
            </a:br>
            <a:endParaRPr lang="ru-RU" sz="2200" b="1" dirty="0">
              <a:solidFill>
                <a:schemeClr val="bg1"/>
              </a:solidFill>
              <a:latin typeface="Century Schoolbook" pitchFamily="18" charset="0"/>
            </a:endParaRPr>
          </a:p>
        </p:txBody>
      </p:sp>
      <p:sp>
        <p:nvSpPr>
          <p:cNvPr id="6" name="Текст 10"/>
          <p:cNvSpPr txBox="1">
            <a:spLocks/>
          </p:cNvSpPr>
          <p:nvPr/>
        </p:nvSpPr>
        <p:spPr>
          <a:xfrm>
            <a:off x="395536" y="6165304"/>
            <a:ext cx="8424936" cy="432048"/>
          </a:xfrm>
          <a:prstGeom prst="rect">
            <a:avLst/>
          </a:prstGeom>
        </p:spPr>
        <p:txBody>
          <a:bodyPr numCol="2"/>
          <a:lstStyle/>
          <a:p>
            <a:pPr marL="274320" marR="0" lvl="0" indent="-27432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n-ea"/>
                <a:cs typeface="+mn-cs"/>
              </a:rPr>
              <a:t>Артистка М. Персидская                 Артист  П.Н. Честнейшин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Schoolbook" pitchFamily="18" charset="0"/>
              <a:ea typeface="+mn-ea"/>
              <a:cs typeface="+mn-cs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539552" y="908720"/>
            <a:ext cx="7999660" cy="5276850"/>
            <a:chOff x="539552" y="908720"/>
            <a:chExt cx="7999660" cy="5276850"/>
          </a:xfrm>
        </p:grpSpPr>
        <p:pic>
          <p:nvPicPr>
            <p:cNvPr id="8" name="Picture 6" descr="C:\Users\Alekseenko\Desktop\ДРАМТЕАТР\ФОТО ТЕАТР\33б. Чехов На большой дороге Честнейшин, 1939.ti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580112" y="908720"/>
              <a:ext cx="2959100" cy="5227637"/>
            </a:xfrm>
            <a:prstGeom prst="rect">
              <a:avLst/>
            </a:prstGeom>
            <a:noFill/>
          </p:spPr>
        </p:pic>
        <p:pic>
          <p:nvPicPr>
            <p:cNvPr id="9" name="Picture 7" descr="C:\Users\Alekseenko\Desktop\ДРАМТЕАТР\ФОТО ТЕАТР\34а. Артистка М. Персицкая в спектакле по пьесе Чехова На большой дороге, 1939.ti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39552" y="908720"/>
              <a:ext cx="4522787" cy="527685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23528" y="260648"/>
            <a:ext cx="8496944" cy="7684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solidFill>
                  <a:schemeClr val="bg1"/>
                </a:solidFill>
                <a:latin typeface="Century Schoolbook" pitchFamily="18" charset="0"/>
              </a:rPr>
              <a:t>	</a:t>
            </a:r>
            <a:r>
              <a:rPr lang="ru-RU" b="1" dirty="0" smtClean="0">
                <a:solidFill>
                  <a:srgbClr val="800000"/>
                </a:solidFill>
                <a:latin typeface="Century Schoolbook" pitchFamily="18" charset="0"/>
              </a:rPr>
              <a:t> «Амурская правда», 11 июня 1941 года:</a:t>
            </a:r>
            <a:r>
              <a:rPr lang="ru-RU" b="1" dirty="0" smtClean="0">
                <a:solidFill>
                  <a:schemeClr val="bg1"/>
                </a:solidFill>
                <a:latin typeface="Century Schoolbook" pitchFamily="18" charset="0"/>
              </a:rPr>
              <a:t> «</a:t>
            </a:r>
            <a:r>
              <a:rPr lang="ru-RU" b="1" i="1" dirty="0" smtClean="0">
                <a:solidFill>
                  <a:schemeClr val="bg1"/>
                </a:solidFill>
                <a:latin typeface="Century Schoolbook" pitchFamily="18" charset="0"/>
              </a:rPr>
              <a:t>Благовещенский театр подводит итоги сезона. 9</a:t>
            </a:r>
            <a:r>
              <a:rPr lang="ru-RU" b="1" i="1" dirty="0" smtClean="0">
                <a:solidFill>
                  <a:schemeClr val="bg1"/>
                </a:solidFill>
              </a:rPr>
              <a:t> </a:t>
            </a:r>
            <a:r>
              <a:rPr lang="ru-RU" b="1" i="1" dirty="0" smtClean="0">
                <a:solidFill>
                  <a:schemeClr val="bg1"/>
                </a:solidFill>
                <a:latin typeface="Century Schoolbook" pitchFamily="18" charset="0"/>
              </a:rPr>
              <a:t>июня состоялась зрительская конференция. Уже по тому, что на конференцию пришло свыше 600 человек, можно судить, какой популярностью и любовью пользуется театр у трудящихся города. </a:t>
            </a:r>
          </a:p>
          <a:p>
            <a:pPr algn="just"/>
            <a:r>
              <a:rPr lang="ru-RU" b="1" i="1" dirty="0" smtClean="0">
                <a:solidFill>
                  <a:schemeClr val="bg1"/>
                </a:solidFill>
                <a:latin typeface="Century Schoolbook" pitchFamily="18" charset="0"/>
              </a:rPr>
              <a:t>	Участники конференции заслушали доклад художественного руководителя театра А.А. Иванова «О выполнении репертуарного плана сезона 1940/1941 гг. и культобслуживания трудящихся». … В репертуар будущего года включаются пьесы Погодина и Корнейчука «Кремлевские куранты», «В степях Украины», трагедия Шекспира «Отелло», одна из пьес Горького и Островского, детские пьесы: «Дом № 5» Штока, «Снежная королева» Шварца, «Хижина дяди Тома»… Все отмечали, что за последние два сезона театр вырос, окреп. … Высоко оценивая работу театра, указывали на недочеты. … Фойе, гардероб, зрительный зал неблагоустроенны, мебель не отремонтирована. …</a:t>
            </a:r>
          </a:p>
          <a:p>
            <a:pPr algn="just"/>
            <a:r>
              <a:rPr lang="ru-RU" b="1" i="1" dirty="0" smtClean="0">
                <a:solidFill>
                  <a:schemeClr val="bg1"/>
                </a:solidFill>
                <a:latin typeface="Century Schoolbook" pitchFamily="18" charset="0"/>
              </a:rPr>
              <a:t>	Конференция показала, что … театр имеет большой актив, чуткую, благодарную аудиторию». </a:t>
            </a:r>
          </a:p>
          <a:p>
            <a:pPr algn="just"/>
            <a:r>
              <a:rPr lang="ru-RU" b="1" i="1" dirty="0" smtClean="0">
                <a:solidFill>
                  <a:schemeClr val="bg1"/>
                </a:solidFill>
                <a:latin typeface="Century Schoolbook" pitchFamily="18" charset="0"/>
              </a:rPr>
              <a:t>	«</a:t>
            </a:r>
            <a:r>
              <a:rPr lang="ru-RU" b="1" dirty="0" smtClean="0">
                <a:solidFill>
                  <a:schemeClr val="bg1"/>
                </a:solidFill>
                <a:latin typeface="Century Schoolbook" pitchFamily="18" charset="0"/>
              </a:rPr>
              <a:t>Театральный коллектив был полон новыми творческими замыслами. Однако многим из них не дано было исполниться: через 13 дней после конференции началась война». </a:t>
            </a:r>
            <a:r>
              <a:rPr lang="ru-RU" sz="1600" b="1" dirty="0" smtClean="0">
                <a:solidFill>
                  <a:schemeClr val="bg1"/>
                </a:solidFill>
                <a:latin typeface="Century Schoolbook" pitchFamily="18" charset="0"/>
              </a:rPr>
              <a:t>/Из «Истории развития Амурского театра драмы»/</a:t>
            </a:r>
          </a:p>
          <a:p>
            <a:pPr algn="just"/>
            <a:endParaRPr lang="ru-RU" b="1" dirty="0" smtClean="0">
              <a:solidFill>
                <a:schemeClr val="bg1"/>
              </a:solidFill>
              <a:latin typeface="Century Schoolbook" pitchFamily="18" charset="0"/>
            </a:endParaRPr>
          </a:p>
          <a:p>
            <a:pPr algn="just"/>
            <a:endParaRPr lang="ru-RU" b="1" dirty="0" smtClean="0">
              <a:solidFill>
                <a:schemeClr val="bg1"/>
              </a:solidFill>
              <a:latin typeface="Century Schoolbook" pitchFamily="18" charset="0"/>
            </a:endParaRPr>
          </a:p>
          <a:p>
            <a:pPr algn="just"/>
            <a:endParaRPr lang="ru-RU" b="1" dirty="0" smtClean="0">
              <a:solidFill>
                <a:schemeClr val="bg1"/>
              </a:solidFill>
              <a:latin typeface="Century Schoolbook" pitchFamily="18" charset="0"/>
            </a:endParaRPr>
          </a:p>
          <a:p>
            <a:pPr algn="just"/>
            <a:r>
              <a:rPr lang="ru-RU" b="1" dirty="0" smtClean="0">
                <a:solidFill>
                  <a:schemeClr val="bg1"/>
                </a:solidFill>
                <a:latin typeface="Century Schoolbook" pitchFamily="18" charset="0"/>
              </a:rPr>
              <a:t>	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Alekseenko\Desktop\ДРАМТЕАТР\ТЕАТР ВОЙНА. Презентация\1941\Ромео, 1 часть.jpg"/>
          <p:cNvPicPr>
            <a:picLocks noChangeAspect="1" noChangeArrowheads="1"/>
          </p:cNvPicPr>
          <p:nvPr/>
        </p:nvPicPr>
        <p:blipFill>
          <a:blip r:embed="rId2" cstate="print">
            <a:lum bright="-30000"/>
          </a:blip>
          <a:srcRect/>
          <a:stretch>
            <a:fillRect/>
          </a:stretch>
        </p:blipFill>
        <p:spPr bwMode="auto">
          <a:xfrm>
            <a:off x="3851920" y="1988840"/>
            <a:ext cx="2644005" cy="407879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152400"/>
            <a:ext cx="8784976" cy="2052464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1800" b="1" dirty="0" smtClean="0">
                <a:solidFill>
                  <a:schemeClr val="bg1"/>
                </a:solidFill>
                <a:latin typeface="Century Schoolbook" pitchFamily="18" charset="0"/>
              </a:rPr>
              <a:t>«В день нападения фашистской Германии на Советский Союз городской драмтеатр находился на гастролях в г. Свободном. … «Амурская правда» сообщала: «С большим успехом проходят гастроли Благовещенского театра. На первую постановку пришли сотни зрителей. В Свободном театр пробудет до 20 июля. За это время он покажет 15 пьес, в том числе, свои лучшие спектакли – «Человек с ружьем», «Любовь Яровая», «Анна Каренина», «Ромео и Джульетта». … Первый военный сезон открылся 6 сентября 1941 года премьерой пьесы К. Симонова «Парень из нашего города». /</a:t>
            </a:r>
            <a:r>
              <a:rPr lang="ru-RU" sz="1600" b="1" dirty="0" smtClean="0">
                <a:solidFill>
                  <a:schemeClr val="bg1"/>
                </a:solidFill>
                <a:latin typeface="Century Schoolbook" pitchFamily="18" charset="0"/>
              </a:rPr>
              <a:t>Из «Истории развития Амурского театра драмы»/</a:t>
            </a:r>
            <a:endParaRPr lang="ru-RU" sz="1600" b="1" dirty="0">
              <a:solidFill>
                <a:srgbClr val="800000"/>
              </a:solidFill>
              <a:latin typeface="Century Schoolbook" pitchFamily="18" charset="0"/>
            </a:endParaRPr>
          </a:p>
        </p:txBody>
      </p:sp>
      <p:pic>
        <p:nvPicPr>
          <p:cNvPr id="4099" name="Picture 3" descr="C:\Users\Alekseenko\Desktop\ДРАМТЕАТР\ТЕАТР ВОЙНА. Презентация\1941\Анна Каренина.jpg"/>
          <p:cNvPicPr>
            <a:picLocks noChangeAspect="1" noChangeArrowheads="1"/>
          </p:cNvPicPr>
          <p:nvPr/>
        </p:nvPicPr>
        <p:blipFill>
          <a:blip r:embed="rId3" cstate="print">
            <a:lum bright="-18000"/>
          </a:blip>
          <a:srcRect l="2990" t="2108" r="1977" b="1883"/>
          <a:stretch>
            <a:fillRect/>
          </a:stretch>
        </p:blipFill>
        <p:spPr bwMode="auto">
          <a:xfrm>
            <a:off x="2051720" y="3185592"/>
            <a:ext cx="3096344" cy="3672408"/>
          </a:xfrm>
          <a:prstGeom prst="rect">
            <a:avLst/>
          </a:prstGeom>
          <a:noFill/>
        </p:spPr>
      </p:pic>
      <p:pic>
        <p:nvPicPr>
          <p:cNvPr id="4101" name="Picture 5" descr="C:\Users\Alekseenko\Desktop\ДРАМТЕАТР\ТЕАТР ВОЙНА. Презентация\1941\Парень из нашего города.jpg"/>
          <p:cNvPicPr>
            <a:picLocks noChangeAspect="1" noChangeArrowheads="1"/>
          </p:cNvPicPr>
          <p:nvPr/>
        </p:nvPicPr>
        <p:blipFill>
          <a:blip r:embed="rId4" cstate="print">
            <a:lum bright="-22000"/>
          </a:blip>
          <a:srcRect/>
          <a:stretch>
            <a:fillRect/>
          </a:stretch>
        </p:blipFill>
        <p:spPr bwMode="auto">
          <a:xfrm>
            <a:off x="6378203" y="2736787"/>
            <a:ext cx="2765797" cy="4121213"/>
          </a:xfrm>
          <a:prstGeom prst="rect">
            <a:avLst/>
          </a:prstGeom>
          <a:noFill/>
        </p:spPr>
      </p:pic>
      <p:pic>
        <p:nvPicPr>
          <p:cNvPr id="4098" name="Picture 2" descr="C:\Users\Alekseenko\Desktop\ДРАМТЕАТР\ТЕАТР ВОЙНА. Презентация\1941\Человек с ружьем.jpg"/>
          <p:cNvPicPr>
            <a:picLocks noChangeAspect="1" noChangeArrowheads="1"/>
          </p:cNvPicPr>
          <p:nvPr/>
        </p:nvPicPr>
        <p:blipFill>
          <a:blip r:embed="rId5" cstate="print">
            <a:lum bright="-20000"/>
          </a:blip>
          <a:srcRect l="5714" t="1528" b="1728"/>
          <a:stretch>
            <a:fillRect/>
          </a:stretch>
        </p:blipFill>
        <p:spPr bwMode="auto">
          <a:xfrm>
            <a:off x="0" y="2204864"/>
            <a:ext cx="2376263" cy="40324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C:\Users\Alekseenko\Desktop\ДРАМТЕАТР\ТЕАТР ВОЙНА. Презентация\11а Любовь Ярова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45418">
            <a:off x="2075877" y="141406"/>
            <a:ext cx="4066381" cy="2841628"/>
          </a:xfrm>
          <a:prstGeom prst="rect">
            <a:avLst/>
          </a:prstGeom>
          <a:noFill/>
        </p:spPr>
      </p:pic>
      <p:pic>
        <p:nvPicPr>
          <p:cNvPr id="4105" name="Picture 9" descr="C:\Users\Alekseenko\Desktop\ДРАМТЕАТР\ТЕАТР ВОЙНА. Презентация\66. Как закалялась 2.jpg"/>
          <p:cNvPicPr>
            <a:picLocks noChangeAspect="1" noChangeArrowheads="1"/>
          </p:cNvPicPr>
          <p:nvPr/>
        </p:nvPicPr>
        <p:blipFill>
          <a:blip r:embed="rId3" cstate="print">
            <a:lum bright="-30000"/>
          </a:blip>
          <a:srcRect l="4904"/>
          <a:stretch>
            <a:fillRect/>
          </a:stretch>
        </p:blipFill>
        <p:spPr bwMode="auto">
          <a:xfrm>
            <a:off x="5868144" y="0"/>
            <a:ext cx="4189250" cy="4307632"/>
          </a:xfrm>
          <a:prstGeom prst="rect">
            <a:avLst/>
          </a:prstGeom>
          <a:noFill/>
        </p:spPr>
      </p:pic>
      <p:pic>
        <p:nvPicPr>
          <p:cNvPr id="4104" name="Picture 8" descr="C:\Users\Alekseenko\Desktop\ДРАМТЕАТР\ТЕАТР ВОЙНА. Презентация\65. Как закалялась 1.jpg"/>
          <p:cNvPicPr>
            <a:picLocks noChangeAspect="1" noChangeArrowheads="1"/>
          </p:cNvPicPr>
          <p:nvPr/>
        </p:nvPicPr>
        <p:blipFill>
          <a:blip r:embed="rId4" cstate="print">
            <a:lum bright="-40000" contrast="10000"/>
          </a:blip>
          <a:srcRect l="46309"/>
          <a:stretch>
            <a:fillRect/>
          </a:stretch>
        </p:blipFill>
        <p:spPr bwMode="auto">
          <a:xfrm rot="200325">
            <a:off x="7058434" y="2951463"/>
            <a:ext cx="2170650" cy="3846593"/>
          </a:xfrm>
          <a:prstGeom prst="rect">
            <a:avLst/>
          </a:prstGeom>
          <a:noFill/>
        </p:spPr>
      </p:pic>
      <p:pic>
        <p:nvPicPr>
          <p:cNvPr id="4099" name="Picture 3" descr="C:\Users\Alekseenko\Desktop\ДРАМТЕАТР\ТЕАТР ВОЙНА. Презентация\10а. Мятеж, 172, 5. 1.jpg"/>
          <p:cNvPicPr>
            <a:picLocks noChangeAspect="1" noChangeArrowheads="1"/>
          </p:cNvPicPr>
          <p:nvPr/>
        </p:nvPicPr>
        <p:blipFill>
          <a:blip r:embed="rId5" cstate="print"/>
          <a:srcRect t="2578"/>
          <a:stretch>
            <a:fillRect/>
          </a:stretch>
        </p:blipFill>
        <p:spPr bwMode="auto">
          <a:xfrm rot="21322201">
            <a:off x="30383" y="91825"/>
            <a:ext cx="2418222" cy="3539356"/>
          </a:xfrm>
          <a:prstGeom prst="rect">
            <a:avLst/>
          </a:prstGeom>
          <a:noFill/>
        </p:spPr>
      </p:pic>
      <p:pic>
        <p:nvPicPr>
          <p:cNvPr id="4098" name="Picture 2" descr="C:\Users\Alekseenko\Desktop\ДРАМТЕАТР\ТЕАТР ВОЙНА. Презентация\10б. мятеж оборот.jpg"/>
          <p:cNvPicPr>
            <a:picLocks noChangeAspect="1" noChangeArrowheads="1"/>
          </p:cNvPicPr>
          <p:nvPr/>
        </p:nvPicPr>
        <p:blipFill>
          <a:blip r:embed="rId6" cstate="print"/>
          <a:srcRect l="1946" b="3048"/>
          <a:stretch>
            <a:fillRect/>
          </a:stretch>
        </p:blipFill>
        <p:spPr bwMode="auto">
          <a:xfrm rot="151875">
            <a:off x="-31778" y="2976271"/>
            <a:ext cx="2402323" cy="3528392"/>
          </a:xfrm>
          <a:prstGeom prst="rect">
            <a:avLst/>
          </a:prstGeom>
          <a:noFill/>
        </p:spPr>
      </p:pic>
      <p:pic>
        <p:nvPicPr>
          <p:cNvPr id="4103" name="Picture 7" descr="C:\Users\Alekseenko\Desktop\ДРАМТЕАТР\ТЕАТР ВОЙНА. Презентация\11б. Любовь Яровая. оборот.jpg"/>
          <p:cNvPicPr>
            <a:picLocks noChangeAspect="1" noChangeArrowheads="1"/>
          </p:cNvPicPr>
          <p:nvPr/>
        </p:nvPicPr>
        <p:blipFill>
          <a:blip r:embed="rId7" cstate="print"/>
          <a:srcRect l="5812" t="4000" r="6728" b="2763"/>
          <a:stretch>
            <a:fillRect/>
          </a:stretch>
        </p:blipFill>
        <p:spPr bwMode="auto">
          <a:xfrm>
            <a:off x="2339752" y="2996952"/>
            <a:ext cx="4680520" cy="3429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800000"/>
                </a:solidFill>
                <a:latin typeface="Century Schoolbook" pitchFamily="18" charset="0"/>
              </a:rPr>
              <a:t>Из объяснительной  записки  к  годовому  отчету Благовещенского  городского  театра  за  1941  год </a:t>
            </a:r>
            <a:endParaRPr lang="ru-RU" sz="2800" b="1" dirty="0">
              <a:solidFill>
                <a:srgbClr val="800000"/>
              </a:solidFill>
              <a:latin typeface="Century Schoolbook" pitchFamily="18" charset="0"/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888742" y="1484784"/>
            <a:ext cx="7366517" cy="5112567"/>
            <a:chOff x="805883" y="1484784"/>
            <a:chExt cx="7366517" cy="5112567"/>
          </a:xfrm>
        </p:grpSpPr>
        <p:pic>
          <p:nvPicPr>
            <p:cNvPr id="4" name="Picture 2" descr="C:\Users\Alekseenko\Desktop\ДРАМТЕАТР\ТЕАТР ВОЙНА\1а. Обяснительная записка к годовому отчету, 1941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05883" y="1484784"/>
              <a:ext cx="3364918" cy="5112567"/>
            </a:xfrm>
            <a:prstGeom prst="rect">
              <a:avLst/>
            </a:prstGeom>
            <a:noFill/>
          </p:spPr>
        </p:pic>
        <p:pic>
          <p:nvPicPr>
            <p:cNvPr id="5" name="Picture 3" descr="C:\Users\Alekseenko\Desktop\ДРАМТЕАТР\ТЕАТР ВОЙНА\1б. Объяснительная, 1941.jpg"/>
            <p:cNvPicPr>
              <a:picLocks noChangeAspect="1" noChangeArrowheads="1"/>
            </p:cNvPicPr>
            <p:nvPr/>
          </p:nvPicPr>
          <p:blipFill>
            <a:blip r:embed="rId3" cstate="print"/>
            <a:srcRect t="8967"/>
            <a:stretch>
              <a:fillRect/>
            </a:stretch>
          </p:blipFill>
          <p:spPr bwMode="auto">
            <a:xfrm>
              <a:off x="4880747" y="1484784"/>
              <a:ext cx="3291653" cy="5080596"/>
            </a:xfrm>
            <a:prstGeom prst="rect">
              <a:avLst/>
            </a:prstGeom>
            <a:noFill/>
          </p:spPr>
        </p:pic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8"/>
          <p:cNvSpPr txBox="1">
            <a:spLocks/>
          </p:cNvSpPr>
          <p:nvPr/>
        </p:nvSpPr>
        <p:spPr>
          <a:xfrm>
            <a:off x="467544" y="346028"/>
            <a:ext cx="8229600" cy="632333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80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Century Schoolbook" pitchFamily="18" charset="0"/>
              <a:ea typeface="+mj-ea"/>
              <a:cs typeface="+mj-cs"/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323528" y="-675456"/>
            <a:ext cx="8496944" cy="243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sz="1600" b="1" dirty="0" smtClean="0">
                <a:solidFill>
                  <a:schemeClr val="bg1"/>
                </a:solidFill>
                <a:latin typeface="Century Schoolbook" pitchFamily="18" charset="0"/>
              </a:rPr>
              <a:t>	</a:t>
            </a:r>
            <a:endParaRPr lang="ru-RU" b="1" dirty="0" smtClean="0">
              <a:solidFill>
                <a:schemeClr val="bg1"/>
              </a:solidFill>
              <a:latin typeface="Century Schoolbook" pitchFamily="18" charset="0"/>
            </a:endParaRPr>
          </a:p>
          <a:p>
            <a:pPr algn="just"/>
            <a:r>
              <a:rPr lang="ru-RU" b="1" dirty="0" smtClean="0">
                <a:solidFill>
                  <a:schemeClr val="bg1"/>
                </a:solidFill>
                <a:latin typeface="Century Schoolbook" pitchFamily="18" charset="0"/>
              </a:rPr>
              <a:t>	</a:t>
            </a:r>
          </a:p>
          <a:p>
            <a:pPr algn="just"/>
            <a:endParaRPr lang="ru-RU" b="1" dirty="0" smtClean="0">
              <a:solidFill>
                <a:schemeClr val="bg1"/>
              </a:solidFill>
              <a:latin typeface="Century Schoolbook" pitchFamily="18" charset="0"/>
            </a:endParaRPr>
          </a:p>
          <a:p>
            <a:pPr algn="just"/>
            <a:r>
              <a:rPr lang="ru-RU" b="1" dirty="0" smtClean="0">
                <a:solidFill>
                  <a:schemeClr val="bg1"/>
                </a:solidFill>
                <a:latin typeface="Century Schoolbook" pitchFamily="18" charset="0"/>
              </a:rPr>
              <a:t>	«</a:t>
            </a:r>
            <a:r>
              <a:rPr lang="ru-RU" sz="2000" b="1" dirty="0" smtClean="0">
                <a:solidFill>
                  <a:schemeClr val="bg1"/>
                </a:solidFill>
                <a:latin typeface="Century Schoolbook" pitchFamily="18" charset="0"/>
              </a:rPr>
              <a:t>Второй военный сезон открыли 3 октября 1942 года «Надеждой Дуровой». 6 ноября состоялась премьера одной из лучших пьес, созданных в период Великой Отечественной войны, – «Русские люди» К. Симонова /постановка А.А. Иванова/». </a:t>
            </a:r>
            <a:r>
              <a:rPr lang="ru-RU" b="1" dirty="0" smtClean="0">
                <a:solidFill>
                  <a:schemeClr val="bg1"/>
                </a:solidFill>
                <a:latin typeface="Century Schoolbook" pitchFamily="18" charset="0"/>
              </a:rPr>
              <a:t>	</a:t>
            </a:r>
          </a:p>
        </p:txBody>
      </p:sp>
      <p:grpSp>
        <p:nvGrpSpPr>
          <p:cNvPr id="10" name="Группа 9"/>
          <p:cNvGrpSpPr/>
          <p:nvPr/>
        </p:nvGrpSpPr>
        <p:grpSpPr>
          <a:xfrm>
            <a:off x="1223628" y="1806700"/>
            <a:ext cx="6696744" cy="4669931"/>
            <a:chOff x="1115616" y="1806700"/>
            <a:chExt cx="6696744" cy="4669931"/>
          </a:xfrm>
        </p:grpSpPr>
        <p:pic>
          <p:nvPicPr>
            <p:cNvPr id="36866" name="Picture 2" descr="C:\Users\Alekseenko\Desktop\ДРАМТЕАТР\ТЕАТР ВОЙНА. Презентация\17а. Русские люди.jpg"/>
            <p:cNvPicPr>
              <a:picLocks noChangeAspect="1" noChangeArrowheads="1"/>
            </p:cNvPicPr>
            <p:nvPr/>
          </p:nvPicPr>
          <p:blipFill>
            <a:blip r:embed="rId2" cstate="print">
              <a:lum bright="-30000" contrast="18000"/>
            </a:blip>
            <a:srcRect l="5261" t="7193" r="5297" b="4695"/>
            <a:stretch>
              <a:fillRect/>
            </a:stretch>
          </p:blipFill>
          <p:spPr bwMode="auto">
            <a:xfrm>
              <a:off x="1115616" y="1806700"/>
              <a:ext cx="3240360" cy="4669931"/>
            </a:xfrm>
            <a:prstGeom prst="rect">
              <a:avLst/>
            </a:prstGeom>
            <a:noFill/>
          </p:spPr>
        </p:pic>
        <p:pic>
          <p:nvPicPr>
            <p:cNvPr id="36867" name="Picture 3" descr="C:\Users\Alekseenko\Desktop\ДРАМТЕАТР\ТЕАТР ВОЙНА. Презентация\17б. Русские люди, об.jpg"/>
            <p:cNvPicPr>
              <a:picLocks noChangeAspect="1" noChangeArrowheads="1"/>
            </p:cNvPicPr>
            <p:nvPr/>
          </p:nvPicPr>
          <p:blipFill>
            <a:blip r:embed="rId3" cstate="print">
              <a:lum bright="-22000" contrast="18000"/>
            </a:blip>
            <a:srcRect l="7100" t="8857" r="7702" b="2569"/>
            <a:stretch>
              <a:fillRect/>
            </a:stretch>
          </p:blipFill>
          <p:spPr bwMode="auto">
            <a:xfrm>
              <a:off x="4499992" y="1852825"/>
              <a:ext cx="3312368" cy="4600511"/>
            </a:xfrm>
            <a:prstGeom prst="rect">
              <a:avLst/>
            </a:prstGeom>
            <a:noFill/>
          </p:spPr>
        </p:pic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220072" y="0"/>
            <a:ext cx="3600400" cy="1916832"/>
          </a:xfrm>
        </p:spPr>
        <p:txBody>
          <a:bodyPr>
            <a:noAutofit/>
          </a:bodyPr>
          <a:lstStyle/>
          <a:p>
            <a:pPr algn="ctr"/>
            <a:r>
              <a:rPr lang="ru-RU" sz="1600" dirty="0" smtClean="0">
                <a:solidFill>
                  <a:srgbClr val="800000"/>
                </a:solidFill>
                <a:latin typeface="Century Schoolbook" pitchFamily="18" charset="0"/>
              </a:rPr>
              <a:t/>
            </a:r>
            <a:br>
              <a:rPr lang="ru-RU" sz="1600" dirty="0" smtClean="0">
                <a:solidFill>
                  <a:srgbClr val="800000"/>
                </a:solidFill>
                <a:latin typeface="Century Schoolbook" pitchFamily="18" charset="0"/>
              </a:rPr>
            </a:br>
            <a:r>
              <a:rPr lang="ru-RU" sz="1600" dirty="0" smtClean="0">
                <a:solidFill>
                  <a:srgbClr val="800000"/>
                </a:solidFill>
                <a:latin typeface="Century Schoolbook" pitchFamily="18" charset="0"/>
              </a:rPr>
              <a:t/>
            </a:r>
            <a:br>
              <a:rPr lang="ru-RU" sz="1600" dirty="0" smtClean="0">
                <a:solidFill>
                  <a:srgbClr val="800000"/>
                </a:solidFill>
                <a:latin typeface="Century Schoolbook" pitchFamily="18" charset="0"/>
              </a:rPr>
            </a:br>
            <a:r>
              <a:rPr lang="ru-RU" sz="1600" dirty="0" smtClean="0">
                <a:solidFill>
                  <a:srgbClr val="800000"/>
                </a:solidFill>
                <a:latin typeface="Century Schoolbook" pitchFamily="18" charset="0"/>
              </a:rPr>
              <a:t/>
            </a:r>
            <a:br>
              <a:rPr lang="ru-RU" sz="1600" dirty="0" smtClean="0">
                <a:solidFill>
                  <a:srgbClr val="800000"/>
                </a:solidFill>
                <a:latin typeface="Century Schoolbook" pitchFamily="18" charset="0"/>
              </a:rPr>
            </a:br>
            <a:r>
              <a:rPr lang="ru-RU" sz="1600" dirty="0" smtClean="0">
                <a:solidFill>
                  <a:srgbClr val="800000"/>
                </a:solidFill>
                <a:latin typeface="Century Schoolbook" pitchFamily="18" charset="0"/>
              </a:rPr>
              <a:t/>
            </a:r>
            <a:br>
              <a:rPr lang="ru-RU" sz="1600" dirty="0" smtClean="0">
                <a:solidFill>
                  <a:srgbClr val="800000"/>
                </a:solidFill>
                <a:latin typeface="Century Schoolbook" pitchFamily="18" charset="0"/>
              </a:rPr>
            </a:br>
            <a:r>
              <a:rPr lang="ru-RU" sz="1600" dirty="0" smtClean="0">
                <a:solidFill>
                  <a:srgbClr val="800000"/>
                </a:solidFill>
                <a:latin typeface="Century Schoolbook" pitchFamily="18" charset="0"/>
              </a:rPr>
              <a:t/>
            </a:r>
            <a:br>
              <a:rPr lang="ru-RU" sz="1600" dirty="0" smtClean="0">
                <a:solidFill>
                  <a:srgbClr val="800000"/>
                </a:solidFill>
                <a:latin typeface="Century Schoolbook" pitchFamily="18" charset="0"/>
              </a:rPr>
            </a:br>
            <a:r>
              <a:rPr lang="ru-RU" sz="1600" dirty="0" smtClean="0">
                <a:solidFill>
                  <a:srgbClr val="800000"/>
                </a:solidFill>
                <a:latin typeface="Century Schoolbook" pitchFamily="18" charset="0"/>
              </a:rPr>
              <a:t/>
            </a:r>
            <a:br>
              <a:rPr lang="ru-RU" sz="1600" dirty="0" smtClean="0">
                <a:solidFill>
                  <a:srgbClr val="800000"/>
                </a:solidFill>
                <a:latin typeface="Century Schoolbook" pitchFamily="18" charset="0"/>
              </a:rPr>
            </a:br>
            <a:r>
              <a:rPr lang="ru-RU" sz="2000" dirty="0" smtClean="0">
                <a:solidFill>
                  <a:srgbClr val="800000"/>
                </a:solidFill>
                <a:latin typeface="Century Schoolbook" pitchFamily="18" charset="0"/>
              </a:rPr>
              <a:t>Из объяснительной записки                                  к годовому отчету Благовещенского театра  за 1942 год:</a:t>
            </a:r>
            <a:endParaRPr lang="ru-RU" sz="2000" dirty="0">
              <a:solidFill>
                <a:srgbClr val="800000"/>
              </a:solidFill>
              <a:latin typeface="Century Schoolbook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5292080" y="2060848"/>
            <a:ext cx="3672408" cy="4464496"/>
          </a:xfrm>
        </p:spPr>
        <p:txBody>
          <a:bodyPr numCol="1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endParaRPr lang="ru-RU" sz="1800" b="1" dirty="0" smtClean="0">
              <a:solidFill>
                <a:schemeClr val="bg1"/>
              </a:solidFill>
              <a:latin typeface="Century Schoolbook" pitchFamily="18" charset="0"/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ru-RU" sz="1800" b="1" dirty="0" smtClean="0">
                <a:solidFill>
                  <a:schemeClr val="bg1"/>
                </a:solidFill>
                <a:latin typeface="Century Schoolbook" pitchFamily="18" charset="0"/>
              </a:rPr>
              <a:t>«В 1942 г. основное место       в репертуарном плане было отведено оборонной              и революционной тематике и патриотическим пьесам, из 12 пьес – 7 были посвящены этому разделу,  3 советских оборонных пьесы и 3 русской и западноевропейской классики».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ru-RU" sz="1400" b="1" dirty="0" smtClean="0">
              <a:solidFill>
                <a:schemeClr val="bg1"/>
              </a:solidFill>
              <a:latin typeface="Century Schoolbook" pitchFamily="18" charset="0"/>
            </a:endParaRPr>
          </a:p>
          <a:p>
            <a:pPr algn="just">
              <a:spcBef>
                <a:spcPts val="0"/>
              </a:spcBef>
            </a:pPr>
            <a:endParaRPr lang="ru-RU" sz="1400" b="1" dirty="0">
              <a:solidFill>
                <a:schemeClr val="bg1"/>
              </a:solidFill>
              <a:latin typeface="Century Schoolbook" pitchFamily="18" charset="0"/>
            </a:endParaRPr>
          </a:p>
        </p:txBody>
      </p:sp>
      <p:pic>
        <p:nvPicPr>
          <p:cNvPr id="1026" name="Picture 2" descr="C:\Users\Alekseenko\Desktop\ДРАМТЕАТР\ТЕАТР ВОЙНА. Презентация\6а. Год отч, 1942, объясн зап, 172. 1, 16.jpg"/>
          <p:cNvPicPr>
            <a:picLocks noChangeAspect="1" noChangeArrowheads="1"/>
          </p:cNvPicPr>
          <p:nvPr/>
        </p:nvPicPr>
        <p:blipFill>
          <a:blip r:embed="rId2" cstate="print">
            <a:lum bright="-42000" contrast="50000"/>
          </a:blip>
          <a:srcRect/>
          <a:stretch>
            <a:fillRect/>
          </a:stretch>
        </p:blipFill>
        <p:spPr bwMode="auto">
          <a:xfrm>
            <a:off x="467544" y="377391"/>
            <a:ext cx="4794867" cy="61032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8"/>
          <p:cNvSpPr txBox="1">
            <a:spLocks/>
          </p:cNvSpPr>
          <p:nvPr/>
        </p:nvSpPr>
        <p:spPr>
          <a:xfrm>
            <a:off x="467544" y="346028"/>
            <a:ext cx="8229600" cy="632333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80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Century Schoolbook" pitchFamily="18" charset="0"/>
              <a:ea typeface="+mj-ea"/>
              <a:cs typeface="+mj-cs"/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323528" y="784139"/>
            <a:ext cx="8496944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Century Schoolbook" pitchFamily="18" charset="0"/>
                <a:ea typeface="Calibri" pitchFamily="34" charset="0"/>
                <a:cs typeface="Times New Roman" pitchFamily="18" charset="0"/>
              </a:rPr>
              <a:t>Из годового отчета театра за 1942 год: 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entury Schoolbook" pitchFamily="18" charset="0"/>
                <a:ea typeface="Calibri" pitchFamily="34" charset="0"/>
                <a:cs typeface="Times New Roman" pitchFamily="18" charset="0"/>
              </a:rPr>
              <a:t>«Всего было поставлено 12 пьес против намеченных по плану 13.            По количеству спектаклей план недовыполнен на 25 постановок, в основном за счет утренних спектаклей и выездных. … Театр выехал на гастроли раньше намеченного срока. Количество гастрольных увеличилось</a:t>
            </a:r>
            <a:r>
              <a:rPr kumimoji="0" lang="ru-RU" sz="2000" b="1" i="1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Century Schoolbook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entury Schoolbook" pitchFamily="18" charset="0"/>
                <a:ea typeface="Calibri" pitchFamily="34" charset="0"/>
                <a:cs typeface="Times New Roman" pitchFamily="18" charset="0"/>
              </a:rPr>
              <a:t>на 23 пьесы. План посещаемости выполнен. Вне плана обслужены колхозы во время уборочной кампании, где поставлено  32 спектакля. </a:t>
            </a: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entury Schoolbook" pitchFamily="18" charset="0"/>
                <a:ea typeface="Calibri" pitchFamily="34" charset="0"/>
                <a:cs typeface="Times New Roman" pitchFamily="18" charset="0"/>
              </a:rPr>
              <a:t>В 1942 году в Благовещенске прошло 222 постановки 19 спектаклей. Чаще всего шли спектакли: «Надежда Дурова»  Кочеткова и Липскерова – 21; «Поздняя любовь» Островского – 19; «Русские люди» Симонова – 15; «Машенька» Афиногенова, «Шут Балакирев» Мариенгофа – по 14. Выездных спектаклей – 24, гастрольных – 53.        Всего – 331».  </a:t>
            </a: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entury Schoolbook" pitchFamily="18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Users\Alekseenko\Desktop\ДРАМТЕАТР\ТЕАТР ВОЙНА. Презентация\6в. Итоги деятельности, 42, 172, 1, 16.jpg"/>
          <p:cNvPicPr>
            <a:picLocks noChangeAspect="1" noChangeArrowheads="1"/>
          </p:cNvPicPr>
          <p:nvPr/>
        </p:nvPicPr>
        <p:blipFill>
          <a:blip r:embed="rId2" cstate="print">
            <a:lum bright="-44000" contrast="54000"/>
          </a:blip>
          <a:srcRect t="13661" r="1303" b="5026"/>
          <a:stretch>
            <a:fillRect/>
          </a:stretch>
        </p:blipFill>
        <p:spPr bwMode="auto">
          <a:xfrm>
            <a:off x="539552" y="188640"/>
            <a:ext cx="7920880" cy="3429000"/>
          </a:xfrm>
          <a:prstGeom prst="rect">
            <a:avLst/>
          </a:prstGeom>
          <a:noFill/>
        </p:spPr>
      </p:pic>
      <p:pic>
        <p:nvPicPr>
          <p:cNvPr id="3078" name="Picture 6" descr="C:\Users\Alekseenko\Desktop\ДРАМТЕАТР\ТЕАТР ВОЙНА. Презентация\6г. Итоги, работа театра, 1942, то же.jpg"/>
          <p:cNvPicPr>
            <a:picLocks noChangeAspect="1" noChangeArrowheads="1"/>
          </p:cNvPicPr>
          <p:nvPr/>
        </p:nvPicPr>
        <p:blipFill>
          <a:blip r:embed="rId3" cstate="print">
            <a:lum bright="-32000" contrast="48000"/>
          </a:blip>
          <a:srcRect l="1786" t="4649" r="4464" b="3502"/>
          <a:stretch>
            <a:fillRect/>
          </a:stretch>
        </p:blipFill>
        <p:spPr bwMode="auto">
          <a:xfrm>
            <a:off x="539552" y="3645024"/>
            <a:ext cx="7920880" cy="30243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lekseenko\Desktop\ДРАМТЕАТР\ТЕАТР ВОЙНА. Презентация\6б. Репертуар, 1942, 172, 1, 16.jpg"/>
          <p:cNvPicPr>
            <a:picLocks noChangeAspect="1" noChangeArrowheads="1"/>
          </p:cNvPicPr>
          <p:nvPr/>
        </p:nvPicPr>
        <p:blipFill>
          <a:blip r:embed="rId2" cstate="print">
            <a:lum bright="-56000" contrast="60000"/>
          </a:blip>
          <a:srcRect t="15078" r="7922" b="-716"/>
          <a:stretch>
            <a:fillRect/>
          </a:stretch>
        </p:blipFill>
        <p:spPr bwMode="auto">
          <a:xfrm>
            <a:off x="539552" y="1484784"/>
            <a:ext cx="8136904" cy="5040560"/>
          </a:xfrm>
          <a:prstGeom prst="rect">
            <a:avLst/>
          </a:prstGeom>
          <a:noFill/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936104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800000"/>
                </a:solidFill>
                <a:latin typeface="Century Schoolbook" pitchFamily="18" charset="0"/>
              </a:rPr>
              <a:t>Итоги  деятельности  театра  за 1942  год. </a:t>
            </a:r>
            <a:br>
              <a:rPr lang="ru-RU" sz="2800" b="1" dirty="0" smtClean="0">
                <a:solidFill>
                  <a:srgbClr val="800000"/>
                </a:solidFill>
                <a:latin typeface="Century Schoolbook" pitchFamily="18" charset="0"/>
              </a:rPr>
            </a:br>
            <a:r>
              <a:rPr lang="ru-RU" sz="2400" b="1" dirty="0" smtClean="0">
                <a:solidFill>
                  <a:srgbClr val="800000"/>
                </a:solidFill>
                <a:latin typeface="Century Schoolbook" pitchFamily="18" charset="0"/>
              </a:rPr>
              <a:t>Раздел </a:t>
            </a:r>
            <a:r>
              <a:rPr lang="en-US" sz="2400" b="1" dirty="0" smtClean="0">
                <a:solidFill>
                  <a:srgbClr val="800000"/>
                </a:solidFill>
                <a:latin typeface="Century Schoolbook" pitchFamily="18" charset="0"/>
              </a:rPr>
              <a:t>V</a:t>
            </a:r>
            <a:r>
              <a:rPr lang="ru-RU" sz="2400" b="1" dirty="0" smtClean="0">
                <a:solidFill>
                  <a:srgbClr val="800000"/>
                </a:solidFill>
                <a:latin typeface="Century Schoolbook" pitchFamily="18" charset="0"/>
              </a:rPr>
              <a:t>.  Репертуар  театра </a:t>
            </a:r>
            <a:endParaRPr lang="ru-RU" sz="2400" b="1" dirty="0">
              <a:solidFill>
                <a:srgbClr val="800000"/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251520" y="0"/>
            <a:ext cx="8640960" cy="1268760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rgbClr val="800000"/>
                </a:solidFill>
                <a:latin typeface="Century Schoolbook" pitchFamily="18" charset="0"/>
              </a:rPr>
              <a:t/>
            </a:r>
            <a:br>
              <a:rPr lang="ru-RU" sz="2000" b="1" dirty="0" smtClean="0">
                <a:solidFill>
                  <a:srgbClr val="800000"/>
                </a:solidFill>
                <a:latin typeface="Century Schoolbook" pitchFamily="18" charset="0"/>
              </a:rPr>
            </a:br>
            <a:r>
              <a:rPr lang="ru-RU" sz="2000" b="1" dirty="0" smtClean="0">
                <a:solidFill>
                  <a:srgbClr val="800000"/>
                </a:solidFill>
                <a:latin typeface="Century Schoolbook" pitchFamily="18" charset="0"/>
              </a:rPr>
              <a:t/>
            </a:r>
            <a:br>
              <a:rPr lang="ru-RU" sz="2000" b="1" dirty="0" smtClean="0">
                <a:solidFill>
                  <a:srgbClr val="800000"/>
                </a:solidFill>
                <a:latin typeface="Century Schoolbook" pitchFamily="18" charset="0"/>
              </a:rPr>
            </a:br>
            <a:r>
              <a:rPr lang="ru-RU" sz="2000" b="1" dirty="0" smtClean="0">
                <a:solidFill>
                  <a:srgbClr val="800000"/>
                </a:solidFill>
                <a:latin typeface="Century Schoolbook" pitchFamily="18" charset="0"/>
              </a:rPr>
              <a:t/>
            </a:r>
            <a:br>
              <a:rPr lang="ru-RU" sz="2000" b="1" dirty="0" smtClean="0">
                <a:solidFill>
                  <a:srgbClr val="800000"/>
                </a:solidFill>
                <a:latin typeface="Century Schoolbook" pitchFamily="18" charset="0"/>
              </a:rPr>
            </a:br>
            <a:r>
              <a:rPr lang="ru-RU" sz="2000" b="1" dirty="0" smtClean="0">
                <a:solidFill>
                  <a:srgbClr val="800000"/>
                </a:solidFill>
                <a:latin typeface="Century Schoolbook" pitchFamily="18" charset="0"/>
              </a:rPr>
              <a:t/>
            </a:r>
            <a:br>
              <a:rPr lang="ru-RU" sz="2000" b="1" dirty="0" smtClean="0">
                <a:solidFill>
                  <a:srgbClr val="800000"/>
                </a:solidFill>
                <a:latin typeface="Century Schoolbook" pitchFamily="18" charset="0"/>
              </a:rPr>
            </a:br>
            <a:r>
              <a:rPr lang="ru-RU" sz="2000" b="1" dirty="0" smtClean="0">
                <a:solidFill>
                  <a:srgbClr val="800000"/>
                </a:solidFill>
                <a:latin typeface="Century Schoolbook" pitchFamily="18" charset="0"/>
              </a:rPr>
              <a:t>Из информации о деятельности  Благовещенского драматического театра в годы Великой Отечественной войны, 1942  год: </a:t>
            </a:r>
            <a:br>
              <a:rPr lang="ru-RU" sz="2000" b="1" dirty="0" smtClean="0">
                <a:solidFill>
                  <a:srgbClr val="800000"/>
                </a:solidFill>
                <a:latin typeface="Century Schoolbook" pitchFamily="18" charset="0"/>
              </a:rPr>
            </a:br>
            <a:endParaRPr lang="ru-RU" sz="2000" b="1" dirty="0">
              <a:solidFill>
                <a:srgbClr val="800000"/>
              </a:solidFill>
              <a:latin typeface="Century Schoolbook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323528" y="1340768"/>
            <a:ext cx="8496944" cy="5256584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sz="1800" b="1" dirty="0" smtClean="0">
                <a:solidFill>
                  <a:schemeClr val="bg1"/>
                </a:solidFill>
                <a:latin typeface="Century Schoolbook" pitchFamily="18" charset="0"/>
              </a:rPr>
              <a:t>	</a:t>
            </a:r>
            <a:r>
              <a:rPr lang="ru-RU" sz="1900" b="1" dirty="0" smtClean="0">
                <a:solidFill>
                  <a:schemeClr val="bg1"/>
                </a:solidFill>
                <a:latin typeface="Century Schoolbook" pitchFamily="18" charset="0"/>
              </a:rPr>
              <a:t>«За время отечественной войны коллективом Благовещенского драматического театра проделано по культурно-массовому обслуживанию частей Красной Армии и агитпунктов ВКП/б/ следующее:</a:t>
            </a:r>
          </a:p>
          <a:p>
            <a:pPr algn="just">
              <a:buFontTx/>
              <a:buChar char="-"/>
            </a:pPr>
            <a:r>
              <a:rPr lang="ru-RU" sz="1900" b="1" dirty="0" smtClean="0">
                <a:solidFill>
                  <a:schemeClr val="bg1"/>
                </a:solidFill>
                <a:latin typeface="Century Schoolbook" pitchFamily="18" charset="0"/>
              </a:rPr>
              <a:t>концертами обслужено 34 рез., в том числе, строительство амурской шоссейной дороги – 14 … с охватом всего 16400 человек;</a:t>
            </a:r>
          </a:p>
          <a:p>
            <a:pPr algn="just">
              <a:buFontTx/>
              <a:buChar char="-"/>
            </a:pPr>
            <a:r>
              <a:rPr lang="ru-RU" sz="1900" b="1" dirty="0" smtClean="0">
                <a:solidFill>
                  <a:schemeClr val="bg1"/>
                </a:solidFill>
                <a:latin typeface="Century Schoolbook" pitchFamily="18" charset="0"/>
              </a:rPr>
              <a:t>- ежедневно обслуживали на свободные места галереи и балкон бойцов-пограничников и частей Красной Армии </a:t>
            </a:r>
            <a:r>
              <a:rPr lang="ru-RU" sz="1900" b="1" dirty="0" err="1" smtClean="0">
                <a:solidFill>
                  <a:schemeClr val="bg1"/>
                </a:solidFill>
                <a:latin typeface="Century Schoolbook" pitchFamily="18" charset="0"/>
              </a:rPr>
              <a:t>гарниз</a:t>
            </a:r>
            <a:r>
              <a:rPr lang="ru-RU" sz="1900" b="1" dirty="0" smtClean="0">
                <a:solidFill>
                  <a:schemeClr val="bg1"/>
                </a:solidFill>
                <a:latin typeface="Century Schoolbook" pitchFamily="18" charset="0"/>
              </a:rPr>
              <a:t>. 5000 человек; </a:t>
            </a:r>
          </a:p>
          <a:p>
            <a:pPr algn="just">
              <a:buFontTx/>
              <a:buChar char="-"/>
            </a:pPr>
            <a:r>
              <a:rPr lang="ru-RU" sz="1900" b="1" dirty="0" smtClean="0">
                <a:solidFill>
                  <a:schemeClr val="bg1"/>
                </a:solidFill>
                <a:latin typeface="Century Schoolbook" pitchFamily="18" charset="0"/>
              </a:rPr>
              <a:t>- коллективом театра сдано в фонд обороны облигаций на сумму        30150 р.;</a:t>
            </a:r>
          </a:p>
          <a:p>
            <a:pPr algn="just">
              <a:buFontTx/>
              <a:buChar char="-"/>
            </a:pPr>
            <a:r>
              <a:rPr lang="ru-RU" sz="1900" b="1" dirty="0" smtClean="0">
                <a:solidFill>
                  <a:schemeClr val="bg1"/>
                </a:solidFill>
                <a:latin typeface="Century Schoolbook" pitchFamily="18" charset="0"/>
              </a:rPr>
              <a:t>- собрано и сдано теплой одежды в фонд обороны всего 144 предмета на сумму 1997 руб.;</a:t>
            </a:r>
          </a:p>
          <a:p>
            <a:pPr algn="just">
              <a:buFontTx/>
              <a:buChar char="-"/>
            </a:pPr>
            <a:r>
              <a:rPr lang="ru-RU" sz="1900" b="1" dirty="0" smtClean="0">
                <a:solidFill>
                  <a:schemeClr val="bg1"/>
                </a:solidFill>
                <a:latin typeface="Century Schoolbook" pitchFamily="18" charset="0"/>
              </a:rPr>
              <a:t>- сдано  в госбанк для постройки эскадрильи бомбардировщика «Амурский комсомолец» 343 руб.;</a:t>
            </a:r>
          </a:p>
          <a:p>
            <a:pPr algn="just">
              <a:buFontTx/>
              <a:buChar char="-"/>
            </a:pPr>
            <a:r>
              <a:rPr lang="ru-RU" sz="1900" b="1" dirty="0" smtClean="0">
                <a:solidFill>
                  <a:schemeClr val="bg1"/>
                </a:solidFill>
                <a:latin typeface="Century Schoolbook" pitchFamily="18" charset="0"/>
              </a:rPr>
              <a:t>- работали на уборочной кампании в колхозе им. Молотова. Норму выполнили – 130%. Работали по разгрузке зерна в Худино. Норма выполнена – 110%. Машина и шофер работал в Димском совхозе     по уборке урожая, норма выполнения – 110%;</a:t>
            </a:r>
          </a:p>
          <a:p>
            <a:pPr algn="just">
              <a:buFontTx/>
              <a:buChar char="-"/>
            </a:pPr>
            <a:r>
              <a:rPr lang="ru-RU" sz="1900" b="1" dirty="0" smtClean="0">
                <a:solidFill>
                  <a:schemeClr val="bg1"/>
                </a:solidFill>
                <a:latin typeface="Century Schoolbook" pitchFamily="18" charset="0"/>
              </a:rPr>
              <a:t>- общетеатральным митингом принято решение отчислить               2-дневную </a:t>
            </a:r>
            <a:r>
              <a:rPr lang="ru-RU" sz="1900" b="1" dirty="0" err="1" smtClean="0">
                <a:solidFill>
                  <a:schemeClr val="bg1"/>
                </a:solidFill>
                <a:latin typeface="Century Schoolbook" pitchFamily="18" charset="0"/>
              </a:rPr>
              <a:t>заработн</a:t>
            </a:r>
            <a:r>
              <a:rPr lang="ru-RU" sz="1900" b="1" dirty="0" smtClean="0">
                <a:solidFill>
                  <a:schemeClr val="bg1"/>
                </a:solidFill>
                <a:latin typeface="Century Schoolbook" pitchFamily="18" charset="0"/>
              </a:rPr>
              <a:t>. плату и организовать спектакль для постройки противотанковой эскадрильи «Советский артист» по воззванию театра им. </a:t>
            </a:r>
            <a:r>
              <a:rPr lang="ru-RU" sz="1900" b="1" dirty="0" err="1" smtClean="0">
                <a:solidFill>
                  <a:schemeClr val="bg1"/>
                </a:solidFill>
                <a:latin typeface="Century Schoolbook" pitchFamily="18" charset="0"/>
              </a:rPr>
              <a:t>Евг</a:t>
            </a:r>
            <a:r>
              <a:rPr lang="ru-RU" sz="1900" b="1" dirty="0" smtClean="0">
                <a:solidFill>
                  <a:schemeClr val="bg1"/>
                </a:solidFill>
                <a:latin typeface="Century Schoolbook" pitchFamily="18" charset="0"/>
              </a:rPr>
              <a:t>. Вахтангова».   </a:t>
            </a:r>
            <a:endParaRPr lang="ru-RU" sz="1900" b="1" dirty="0">
              <a:solidFill>
                <a:schemeClr val="bg1"/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Alekseenko\Desktop\ДРАМТЕАТР\ТЕАТР ВОЙНА. Презентация\12б. Батальон идет на запад, об.jpg"/>
          <p:cNvPicPr>
            <a:picLocks noChangeAspect="1" noChangeArrowheads="1"/>
          </p:cNvPicPr>
          <p:nvPr/>
        </p:nvPicPr>
        <p:blipFill>
          <a:blip r:embed="rId2" cstate="print">
            <a:lum bright="-28000" contrast="38000"/>
          </a:blip>
          <a:srcRect l="12767" t="1098" b="5095"/>
          <a:stretch>
            <a:fillRect/>
          </a:stretch>
        </p:blipFill>
        <p:spPr bwMode="auto">
          <a:xfrm>
            <a:off x="2843808" y="0"/>
            <a:ext cx="2771800" cy="4439089"/>
          </a:xfrm>
          <a:prstGeom prst="rect">
            <a:avLst/>
          </a:prstGeom>
          <a:noFill/>
        </p:spPr>
      </p:pic>
      <p:pic>
        <p:nvPicPr>
          <p:cNvPr id="5122" name="Picture 2" descr="C:\Users\Alekseenko\Desktop\ДРАМТЕАТР\ТЕАТР ВОЙНА. Презентация\12а. Батальон идет на запад.jpg"/>
          <p:cNvPicPr>
            <a:picLocks noChangeAspect="1" noChangeArrowheads="1"/>
          </p:cNvPicPr>
          <p:nvPr/>
        </p:nvPicPr>
        <p:blipFill>
          <a:blip r:embed="rId3" cstate="print">
            <a:lum bright="-30000" contrast="48000"/>
          </a:blip>
          <a:srcRect l="1787" r="12426"/>
          <a:stretch>
            <a:fillRect/>
          </a:stretch>
        </p:blipFill>
        <p:spPr bwMode="auto">
          <a:xfrm>
            <a:off x="251520" y="0"/>
            <a:ext cx="2591865" cy="4399758"/>
          </a:xfrm>
          <a:prstGeom prst="rect">
            <a:avLst/>
          </a:prstGeom>
          <a:noFill/>
        </p:spPr>
      </p:pic>
      <p:pic>
        <p:nvPicPr>
          <p:cNvPr id="5124" name="Picture 4" descr="C:\Users\Alekseenko\Desktop\ДРАМТЕАТР\ТЕАТР ВОЙНА. Презентация\14а. Урок жизни.jpg"/>
          <p:cNvPicPr>
            <a:picLocks noChangeAspect="1" noChangeArrowheads="1"/>
          </p:cNvPicPr>
          <p:nvPr/>
        </p:nvPicPr>
        <p:blipFill>
          <a:blip r:embed="rId4" cstate="print">
            <a:lum bright="-28000" contrast="36000"/>
          </a:blip>
          <a:srcRect t="3737"/>
          <a:stretch>
            <a:fillRect/>
          </a:stretch>
        </p:blipFill>
        <p:spPr bwMode="auto">
          <a:xfrm rot="220361">
            <a:off x="5711120" y="94880"/>
            <a:ext cx="3096697" cy="4189673"/>
          </a:xfrm>
          <a:prstGeom prst="rect">
            <a:avLst/>
          </a:prstGeom>
          <a:noFill/>
        </p:spPr>
      </p:pic>
      <p:grpSp>
        <p:nvGrpSpPr>
          <p:cNvPr id="9" name="Группа 8"/>
          <p:cNvGrpSpPr/>
          <p:nvPr/>
        </p:nvGrpSpPr>
        <p:grpSpPr>
          <a:xfrm>
            <a:off x="346141" y="2825551"/>
            <a:ext cx="8602321" cy="4271646"/>
            <a:chOff x="346141" y="2825551"/>
            <a:chExt cx="8602321" cy="4271646"/>
          </a:xfrm>
        </p:grpSpPr>
        <p:pic>
          <p:nvPicPr>
            <p:cNvPr id="3" name="Picture 3" descr="C:\Users\Alekseenko\Desktop\ДРАМТЕАТР\ТЕАТР ВОЙНА. Презентация\13б. Последняя жертва, об.jpg"/>
            <p:cNvPicPr>
              <a:picLocks noChangeAspect="1" noChangeArrowheads="1"/>
            </p:cNvPicPr>
            <p:nvPr/>
          </p:nvPicPr>
          <p:blipFill>
            <a:blip r:embed="rId5" cstate="print">
              <a:lum bright="-30000" contrast="40000"/>
            </a:blip>
            <a:srcRect l="5277" t="15772" b="1864"/>
            <a:stretch>
              <a:fillRect/>
            </a:stretch>
          </p:blipFill>
          <p:spPr bwMode="auto">
            <a:xfrm>
              <a:off x="5868145" y="2825551"/>
              <a:ext cx="3080317" cy="4032448"/>
            </a:xfrm>
            <a:prstGeom prst="rect">
              <a:avLst/>
            </a:prstGeom>
            <a:noFill/>
          </p:spPr>
        </p:pic>
        <p:pic>
          <p:nvPicPr>
            <p:cNvPr id="5125" name="Picture 5" descr="C:\Users\Alekseenko\Desktop\ДРАМТЕАТР\ТЕАТР ВОЙНА. Презентация\15а. Отелло.jpg"/>
            <p:cNvPicPr>
              <a:picLocks noChangeAspect="1" noChangeArrowheads="1"/>
            </p:cNvPicPr>
            <p:nvPr/>
          </p:nvPicPr>
          <p:blipFill>
            <a:blip r:embed="rId6" cstate="print">
              <a:lum bright="-38000" contrast="28000"/>
            </a:blip>
            <a:srcRect l="3644" t="4871" r="4777" b="6811"/>
            <a:stretch>
              <a:fillRect/>
            </a:stretch>
          </p:blipFill>
          <p:spPr bwMode="auto">
            <a:xfrm rot="21429756">
              <a:off x="346141" y="3206402"/>
              <a:ext cx="2740078" cy="3890795"/>
            </a:xfrm>
            <a:prstGeom prst="rect">
              <a:avLst/>
            </a:prstGeom>
            <a:noFill/>
          </p:spPr>
        </p:pic>
        <p:pic>
          <p:nvPicPr>
            <p:cNvPr id="2" name="Picture 2" descr="C:\Users\Alekseenko\Desktop\ДРАМТЕАТР\ТЕАТР ВОЙНА. Презентация\13а. Программа Последняя жертва.jpg"/>
            <p:cNvPicPr>
              <a:picLocks noChangeAspect="1" noChangeArrowheads="1"/>
            </p:cNvPicPr>
            <p:nvPr/>
          </p:nvPicPr>
          <p:blipFill>
            <a:blip r:embed="rId7" cstate="print">
              <a:lum bright="-26000" contrast="34000"/>
            </a:blip>
            <a:srcRect l="2517" t="6626" r="4345"/>
            <a:stretch>
              <a:fillRect/>
            </a:stretch>
          </p:blipFill>
          <p:spPr bwMode="auto">
            <a:xfrm>
              <a:off x="3275857" y="2852934"/>
              <a:ext cx="2628990" cy="4005065"/>
            </a:xfrm>
            <a:prstGeom prst="rect">
              <a:avLst/>
            </a:prstGeom>
            <a:noFill/>
          </p:spPr>
        </p:pic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8"/>
          <p:cNvSpPr txBox="1">
            <a:spLocks/>
          </p:cNvSpPr>
          <p:nvPr/>
        </p:nvSpPr>
        <p:spPr>
          <a:xfrm>
            <a:off x="467544" y="346028"/>
            <a:ext cx="8229600" cy="632333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80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Century Schoolbook" pitchFamily="18" charset="0"/>
              <a:ea typeface="+mj-ea"/>
              <a:cs typeface="+mj-cs"/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323528" y="558810"/>
            <a:ext cx="8496944" cy="5878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b="1" dirty="0" smtClean="0">
                <a:solidFill>
                  <a:schemeClr val="bg1"/>
                </a:solidFill>
                <a:latin typeface="Century Schoolbook" pitchFamily="18" charset="0"/>
              </a:rPr>
              <a:t>	</a:t>
            </a:r>
            <a:r>
              <a:rPr lang="ru-RU" sz="2000" b="1" dirty="0" smtClean="0">
                <a:solidFill>
                  <a:srgbClr val="800000"/>
                </a:solidFill>
                <a:latin typeface="Century Schoolbook" pitchFamily="18" charset="0"/>
              </a:rPr>
              <a:t>«Амурская правда», 12 июля 1942 года: </a:t>
            </a:r>
            <a:r>
              <a:rPr lang="ru-RU" b="1" i="1" dirty="0" smtClean="0">
                <a:solidFill>
                  <a:schemeClr val="bg1"/>
                </a:solidFill>
                <a:latin typeface="Century Schoolbook" pitchFamily="18" charset="0"/>
              </a:rPr>
              <a:t>«Характерной чертой работы театра на протяжении года явилась необычайно быстрая подготовка спектаклей, минимальная затрата средств на оформление их. … Театр, зная, как дорог стране каждый рубль, не только не взял за первое полугодие 1942 года      ни одной копейки из отпущенной государством дотации в 160 тысяч рублей, но даже дал накопления в сумме 40 тысяч рублей. </a:t>
            </a:r>
          </a:p>
          <a:p>
            <a:pPr algn="just"/>
            <a:r>
              <a:rPr lang="ru-RU" b="1" i="1" dirty="0" smtClean="0">
                <a:solidFill>
                  <a:schemeClr val="bg1"/>
                </a:solidFill>
                <a:latin typeface="Century Schoolbook" pitchFamily="18" charset="0"/>
              </a:rPr>
              <a:t>	И еще одна особенность: творческий коллектив сократился с 42-х человек до 24-х, но это не отразилось                   на качестве постановок. Несмотря на меньшее количество людей, театр получил возможность ставить параллельные спектакли. Например, наряду с «Машенькой» шел «Шут Балакирев», одна группа актеров играла «Последнюю жертву», вторая – «Осаду мельницы», «Поздняя любовь» шла параллельно со спектаклем «Партизаны в степях Украины». Благодаря этому театру удалось поставить 47 спектаклей в других городах области. 41 концерт и 4 спектакля  театр показал в порядке шефства». </a:t>
            </a:r>
            <a:r>
              <a:rPr lang="ru-RU" sz="1600" b="1" i="1" dirty="0" smtClean="0">
                <a:solidFill>
                  <a:schemeClr val="bg1"/>
                </a:solidFill>
                <a:latin typeface="Century Schoolbook" pitchFamily="18" charset="0"/>
              </a:rPr>
              <a:t>/Из «Рецензий газеты «Амурская правда» на постановки Благовещенского драматического театра. Копии. 1935 – 1958 гг.»/</a:t>
            </a:r>
          </a:p>
          <a:p>
            <a:pPr algn="just"/>
            <a:endParaRPr lang="ru-RU" b="1" i="1" dirty="0" smtClean="0">
              <a:solidFill>
                <a:schemeClr val="bg1"/>
              </a:solidFill>
              <a:latin typeface="Century Schoolbook" pitchFamily="18" charset="0"/>
            </a:endParaRPr>
          </a:p>
          <a:p>
            <a:pPr algn="just"/>
            <a:r>
              <a:rPr lang="ru-RU" sz="1600" b="1" dirty="0" smtClean="0">
                <a:solidFill>
                  <a:schemeClr val="bg1"/>
                </a:solidFill>
                <a:latin typeface="Century Schoolbook" pitchFamily="18" charset="0"/>
              </a:rPr>
              <a:t>	</a:t>
            </a:r>
            <a:endParaRPr lang="ru-RU" b="1" dirty="0" smtClean="0">
              <a:solidFill>
                <a:schemeClr val="bg1"/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8"/>
          <p:cNvSpPr txBox="1">
            <a:spLocks/>
          </p:cNvSpPr>
          <p:nvPr/>
        </p:nvSpPr>
        <p:spPr>
          <a:xfrm>
            <a:off x="467544" y="346028"/>
            <a:ext cx="8229600" cy="632333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80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Century Schoolbook" pitchFamily="18" charset="0"/>
              <a:ea typeface="+mj-ea"/>
              <a:cs typeface="+mj-cs"/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323528" y="282645"/>
            <a:ext cx="8496944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9263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800000"/>
                </a:solidFill>
                <a:latin typeface="Century Schoolbook" pitchFamily="18" charset="0"/>
              </a:rPr>
              <a:t>Из годового отчета за 1943 год:</a:t>
            </a:r>
            <a:r>
              <a:rPr lang="ru-RU" sz="2000" b="1" dirty="0" smtClean="0">
                <a:solidFill>
                  <a:schemeClr val="bg1"/>
                </a:solidFill>
                <a:latin typeface="Century Schoolbook" pitchFamily="18" charset="0"/>
              </a:rPr>
              <a:t> «</a:t>
            </a:r>
            <a:r>
              <a:rPr lang="ru-RU" sz="2000" b="1" i="1" dirty="0" smtClean="0">
                <a:solidFill>
                  <a:schemeClr val="bg1"/>
                </a:solidFill>
                <a:latin typeface="Century Schoolbook" pitchFamily="18" charset="0"/>
              </a:rPr>
              <a:t>Поставлено                    265 спектаклей, зрителей – 151334. … План недовыполнен на 105 спектаклей. Зимой прошло всего 8 спектаклей. …          в виду того, что старая система отопления была разрушена, а новая не восстановлена, поэтому театр       на время был закрыт». </a:t>
            </a:r>
          </a:p>
        </p:txBody>
      </p:sp>
      <p:pic>
        <p:nvPicPr>
          <p:cNvPr id="35842" name="Picture 2" descr="C:\Users\Alekseenko\Desktop\ДРАМТЕАТР\ТЕАТР ВОЙНА. Презентация\7а. Отчет, 1943, 172, 1, 17.jpg"/>
          <p:cNvPicPr>
            <a:picLocks noChangeAspect="1" noChangeArrowheads="1"/>
          </p:cNvPicPr>
          <p:nvPr/>
        </p:nvPicPr>
        <p:blipFill>
          <a:blip r:embed="rId2" cstate="print">
            <a:lum bright="-42000" contrast="36000"/>
          </a:blip>
          <a:srcRect/>
          <a:stretch>
            <a:fillRect/>
          </a:stretch>
        </p:blipFill>
        <p:spPr bwMode="auto">
          <a:xfrm>
            <a:off x="611560" y="2276872"/>
            <a:ext cx="3312368" cy="4170411"/>
          </a:xfrm>
          <a:prstGeom prst="rect">
            <a:avLst/>
          </a:prstGeom>
          <a:noFill/>
        </p:spPr>
      </p:pic>
      <p:pic>
        <p:nvPicPr>
          <p:cNvPr id="35843" name="Picture 3" descr="C:\Users\Alekseenko\Desktop\ДРАМТЕАТР\ТЕАТР ВОЙНА. Презентация\7б. Объяснительная записка к отчету 1943, 172, 1, 17.jpg"/>
          <p:cNvPicPr>
            <a:picLocks noChangeAspect="1" noChangeArrowheads="1"/>
          </p:cNvPicPr>
          <p:nvPr/>
        </p:nvPicPr>
        <p:blipFill>
          <a:blip r:embed="rId3" cstate="print">
            <a:lum bright="-52000" contrast="60000"/>
          </a:blip>
          <a:srcRect l="10906" t="2217" r="1845" b="37923"/>
          <a:stretch>
            <a:fillRect/>
          </a:stretch>
        </p:blipFill>
        <p:spPr bwMode="auto">
          <a:xfrm>
            <a:off x="4427984" y="2420888"/>
            <a:ext cx="4032448" cy="38884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8"/>
          <p:cNvSpPr txBox="1">
            <a:spLocks/>
          </p:cNvSpPr>
          <p:nvPr/>
        </p:nvSpPr>
        <p:spPr>
          <a:xfrm>
            <a:off x="467544" y="188640"/>
            <a:ext cx="8229600" cy="648072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80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Century Schoolbook" pitchFamily="18" charset="0"/>
              <a:ea typeface="+mj-ea"/>
              <a:cs typeface="+mj-cs"/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323528" y="-121704"/>
            <a:ext cx="8568952" cy="26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b="1" dirty="0" smtClean="0">
                <a:solidFill>
                  <a:schemeClr val="bg1"/>
                </a:solidFill>
                <a:latin typeface="Century Schoolbook" pitchFamily="18" charset="0"/>
              </a:rPr>
              <a:t>	</a:t>
            </a:r>
          </a:p>
          <a:p>
            <a:pPr algn="just"/>
            <a:r>
              <a:rPr lang="ru-RU" sz="1600" b="1" dirty="0" smtClean="0">
                <a:solidFill>
                  <a:schemeClr val="bg1"/>
                </a:solidFill>
                <a:latin typeface="Century Schoolbook" pitchFamily="18" charset="0"/>
              </a:rPr>
              <a:t>	«Петр Крымов» К. Финна /постановка А.Д. Лебедева/ – первый спектакль Благовещенского театра о героических делах тружеников тыла. </a:t>
            </a:r>
          </a:p>
          <a:p>
            <a:pPr algn="just"/>
            <a:r>
              <a:rPr lang="ru-RU" sz="1600" b="1" dirty="0" smtClean="0">
                <a:solidFill>
                  <a:schemeClr val="bg1"/>
                </a:solidFill>
                <a:latin typeface="Century Schoolbook" pitchFamily="18" charset="0"/>
              </a:rPr>
              <a:t>С большим интересом смотрели зрители «Урок жизни» В. Головчинера /постановка Г.Г. Эпимахова/ – спектакль о ненависти честных и разумных людей к фашизму». </a:t>
            </a:r>
            <a:r>
              <a:rPr lang="ru-RU" sz="1400" b="1" dirty="0" smtClean="0">
                <a:solidFill>
                  <a:schemeClr val="bg1"/>
                </a:solidFill>
                <a:latin typeface="Century Schoolbook" pitchFamily="18" charset="0"/>
              </a:rPr>
              <a:t>/Из «Истории развития Амурского театра драмы»/</a:t>
            </a:r>
          </a:p>
          <a:p>
            <a:pPr algn="just"/>
            <a:r>
              <a:rPr lang="ru-RU" sz="1600" b="1" dirty="0" smtClean="0">
                <a:solidFill>
                  <a:schemeClr val="bg1"/>
                </a:solidFill>
                <a:latin typeface="Century Schoolbook" pitchFamily="18" charset="0"/>
              </a:rPr>
              <a:t>	Нередко театральные программки использовались для рекламных целей, в частности – противопожарной безопасности и роли денежных вкладов в приближении победы над фашизмом.</a:t>
            </a:r>
            <a:r>
              <a:rPr lang="ru-RU" sz="1400" b="1" dirty="0" smtClean="0">
                <a:solidFill>
                  <a:schemeClr val="bg1"/>
                </a:solidFill>
                <a:latin typeface="Century Schoolbook" pitchFamily="18" charset="0"/>
              </a:rPr>
              <a:t>	</a:t>
            </a:r>
          </a:p>
          <a:p>
            <a:r>
              <a:rPr lang="ru-RU" b="1" dirty="0" smtClean="0">
                <a:solidFill>
                  <a:schemeClr val="bg1"/>
                </a:solidFill>
                <a:latin typeface="Century Schoolbook" pitchFamily="18" charset="0"/>
              </a:rPr>
              <a:t>	</a:t>
            </a:r>
          </a:p>
        </p:txBody>
      </p:sp>
      <p:pic>
        <p:nvPicPr>
          <p:cNvPr id="37890" name="Picture 2" descr="C:\Users\Alekseenko\Desktop\ДРАМТЕАТР\ТЕАТР ВОЙНА. Презентация\29. Петр Крымов.jpg"/>
          <p:cNvPicPr>
            <a:picLocks noChangeAspect="1" noChangeArrowheads="1"/>
          </p:cNvPicPr>
          <p:nvPr/>
        </p:nvPicPr>
        <p:blipFill>
          <a:blip r:embed="rId2" cstate="print"/>
          <a:srcRect l="6618" t="1322" r="2929" b="4809"/>
          <a:stretch>
            <a:fillRect/>
          </a:stretch>
        </p:blipFill>
        <p:spPr bwMode="auto">
          <a:xfrm>
            <a:off x="251520" y="2348880"/>
            <a:ext cx="2411761" cy="4176464"/>
          </a:xfrm>
          <a:prstGeom prst="rect">
            <a:avLst/>
          </a:prstGeom>
          <a:noFill/>
        </p:spPr>
      </p:pic>
      <p:pic>
        <p:nvPicPr>
          <p:cNvPr id="37891" name="Picture 3" descr="C:\Users\Alekseenko\Desktop\ДРАМТЕАТР\ТЕАТР ВОЙНА. Презентация\14а. Урок жизни.jpg"/>
          <p:cNvPicPr>
            <a:picLocks noChangeAspect="1" noChangeArrowheads="1"/>
          </p:cNvPicPr>
          <p:nvPr/>
        </p:nvPicPr>
        <p:blipFill>
          <a:blip r:embed="rId3" cstate="print">
            <a:lum bright="-12000" contrast="14000"/>
          </a:blip>
          <a:srcRect l="6069" t="3822" b="5218"/>
          <a:stretch>
            <a:fillRect/>
          </a:stretch>
        </p:blipFill>
        <p:spPr bwMode="auto">
          <a:xfrm>
            <a:off x="2987824" y="2420888"/>
            <a:ext cx="2808312" cy="4011874"/>
          </a:xfrm>
          <a:prstGeom prst="rect">
            <a:avLst/>
          </a:prstGeom>
          <a:noFill/>
        </p:spPr>
      </p:pic>
      <p:pic>
        <p:nvPicPr>
          <p:cNvPr id="37892" name="Picture 4" descr="C:\Users\Alekseenko\Desktop\ДРАМТЕАТР\ТЕАТР ВОЙНА. Презентация\14б. Урок жизни, об.jpg"/>
          <p:cNvPicPr>
            <a:picLocks noChangeAspect="1" noChangeArrowheads="1"/>
          </p:cNvPicPr>
          <p:nvPr/>
        </p:nvPicPr>
        <p:blipFill>
          <a:blip r:embed="rId4" cstate="print">
            <a:lum bright="-30000" contrast="24000"/>
          </a:blip>
          <a:srcRect l="3871" t="9645" r="3022" b="3549"/>
          <a:stretch>
            <a:fillRect/>
          </a:stretch>
        </p:blipFill>
        <p:spPr bwMode="auto">
          <a:xfrm>
            <a:off x="5940152" y="2420888"/>
            <a:ext cx="2891750" cy="39604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8"/>
          <p:cNvSpPr txBox="1">
            <a:spLocks/>
          </p:cNvSpPr>
          <p:nvPr/>
        </p:nvSpPr>
        <p:spPr>
          <a:xfrm>
            <a:off x="467544" y="346028"/>
            <a:ext cx="8229600" cy="632333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80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Century Schoolbook" pitchFamily="18" charset="0"/>
              <a:ea typeface="+mj-ea"/>
              <a:cs typeface="+mj-cs"/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323528" y="170470"/>
            <a:ext cx="8568952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b="1" dirty="0" smtClean="0">
                <a:solidFill>
                  <a:schemeClr val="bg1"/>
                </a:solidFill>
                <a:latin typeface="Century Schoolbook" pitchFamily="18" charset="0"/>
              </a:rPr>
              <a:t>	«Во второй половине сезона 1942/1943 гг. было поставлено три новых пьесы о войне: «Нашествие» Л. Леонова, «Жди меня»        К. Симонова, «Синий платочек» В. Катаева. </a:t>
            </a:r>
          </a:p>
          <a:p>
            <a:pPr algn="just"/>
            <a:r>
              <a:rPr lang="ru-RU" b="1" dirty="0" smtClean="0">
                <a:solidFill>
                  <a:schemeClr val="bg1"/>
                </a:solidFill>
                <a:latin typeface="Century Schoolbook" pitchFamily="18" charset="0"/>
              </a:rPr>
              <a:t>	В 1943 г. театр возглавил новый художественный руководитель – А.Д. Лебедев». </a:t>
            </a:r>
            <a:r>
              <a:rPr lang="ru-RU" sz="1600" b="1" dirty="0" smtClean="0">
                <a:solidFill>
                  <a:schemeClr val="bg1"/>
                </a:solidFill>
                <a:latin typeface="Century Schoolbook" pitchFamily="18" charset="0"/>
              </a:rPr>
              <a:t>/Из «Истории развития Амурского театра драмы»/</a:t>
            </a:r>
          </a:p>
          <a:p>
            <a:r>
              <a:rPr lang="ru-RU" b="1" dirty="0" smtClean="0">
                <a:solidFill>
                  <a:schemeClr val="bg1"/>
                </a:solidFill>
                <a:latin typeface="Century Schoolbook" pitchFamily="18" charset="0"/>
              </a:rPr>
              <a:t>	</a:t>
            </a:r>
          </a:p>
        </p:txBody>
      </p:sp>
      <p:pic>
        <p:nvPicPr>
          <p:cNvPr id="36868" name="Picture 4" descr="C:\Users\Alekseenko\Desktop\ДРАМТЕАТР\ТЕАТР ВОЙНА. Презентация\Нашествие.jpg"/>
          <p:cNvPicPr>
            <a:picLocks noChangeAspect="1" noChangeArrowheads="1"/>
          </p:cNvPicPr>
          <p:nvPr/>
        </p:nvPicPr>
        <p:blipFill>
          <a:blip r:embed="rId2" cstate="print">
            <a:lum bright="-24000" contrast="30000"/>
          </a:blip>
          <a:srcRect t="3713" r="5739" b="12742"/>
          <a:stretch>
            <a:fillRect/>
          </a:stretch>
        </p:blipFill>
        <p:spPr bwMode="auto">
          <a:xfrm>
            <a:off x="323528" y="1916832"/>
            <a:ext cx="2936326" cy="3886314"/>
          </a:xfrm>
          <a:prstGeom prst="rect">
            <a:avLst/>
          </a:prstGeom>
          <a:noFill/>
        </p:spPr>
      </p:pic>
      <p:pic>
        <p:nvPicPr>
          <p:cNvPr id="36869" name="Picture 5" descr="C:\Users\Alekseenko\Desktop\ДРАМТЕАТР\ТЕАТР ВОЙНА. Презентация\63. Жди меня 1.jpg"/>
          <p:cNvPicPr>
            <a:picLocks noChangeAspect="1" noChangeArrowheads="1"/>
          </p:cNvPicPr>
          <p:nvPr/>
        </p:nvPicPr>
        <p:blipFill>
          <a:blip r:embed="rId3" cstate="print">
            <a:lum bright="-36000" contrast="22000"/>
          </a:blip>
          <a:srcRect l="7777" t="8151" r="6676" b="4907"/>
          <a:stretch>
            <a:fillRect/>
          </a:stretch>
        </p:blipFill>
        <p:spPr bwMode="auto">
          <a:xfrm>
            <a:off x="6156176" y="2852936"/>
            <a:ext cx="2668797" cy="3881886"/>
          </a:xfrm>
          <a:prstGeom prst="rect">
            <a:avLst/>
          </a:prstGeom>
          <a:noFill/>
        </p:spPr>
      </p:pic>
      <p:pic>
        <p:nvPicPr>
          <p:cNvPr id="36870" name="Picture 6" descr="C:\Users\Alekseenko\Desktop\ДРАМТЕАТР\ТЕАТР ВОЙНА. Презентация\18а. Синий платочек.jpg"/>
          <p:cNvPicPr>
            <a:picLocks noChangeAspect="1" noChangeArrowheads="1"/>
          </p:cNvPicPr>
          <p:nvPr/>
        </p:nvPicPr>
        <p:blipFill>
          <a:blip r:embed="rId4" cstate="print">
            <a:lum bright="-12000" contrast="22000"/>
          </a:blip>
          <a:srcRect l="5556" t="3857" r="5556" b="6977"/>
          <a:stretch>
            <a:fillRect/>
          </a:stretch>
        </p:blipFill>
        <p:spPr bwMode="auto">
          <a:xfrm>
            <a:off x="3347864" y="2348880"/>
            <a:ext cx="2713902" cy="38164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8"/>
          <p:cNvSpPr txBox="1">
            <a:spLocks/>
          </p:cNvSpPr>
          <p:nvPr/>
        </p:nvSpPr>
        <p:spPr>
          <a:xfrm>
            <a:off x="467544" y="346028"/>
            <a:ext cx="8229600" cy="632333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80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Century Schoolbook" pitchFamily="18" charset="0"/>
              <a:ea typeface="+mj-ea"/>
              <a:cs typeface="+mj-cs"/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4355976" y="0"/>
            <a:ext cx="4536504" cy="6517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sz="1400" dirty="0" smtClean="0"/>
              <a:t> 	</a:t>
            </a:r>
          </a:p>
          <a:p>
            <a:pPr algn="just"/>
            <a:endParaRPr lang="ru-RU" sz="1400" b="1" dirty="0" smtClean="0">
              <a:solidFill>
                <a:schemeClr val="bg1"/>
              </a:solidFill>
            </a:endParaRPr>
          </a:p>
          <a:p>
            <a:pPr algn="just"/>
            <a:r>
              <a:rPr lang="ru-RU" b="1" dirty="0" smtClean="0">
                <a:solidFill>
                  <a:schemeClr val="bg1"/>
                </a:solidFill>
              </a:rPr>
              <a:t>	«</a:t>
            </a:r>
            <a:r>
              <a:rPr lang="ru-RU" b="1" dirty="0" smtClean="0">
                <a:solidFill>
                  <a:schemeClr val="bg1"/>
                </a:solidFill>
                <a:latin typeface="Century Schoolbook" pitchFamily="18" charset="0"/>
              </a:rPr>
              <a:t>1 июля 1944 г. театр начал гастроли в Гродеково, два месяца работая в Приморье.</a:t>
            </a:r>
          </a:p>
          <a:p>
            <a:pPr algn="just"/>
            <a:r>
              <a:rPr lang="ru-RU" b="1" dirty="0" smtClean="0">
                <a:solidFill>
                  <a:schemeClr val="bg1"/>
                </a:solidFill>
                <a:latin typeface="Century Schoolbook" pitchFamily="18" charset="0"/>
              </a:rPr>
              <a:t>	Главное место в репертуаре занимали пьесы: «Поединок» бр. Тур и Л. Шейнина, «Чрезвычайный закон» тех же авторов, «Солдаты Сталинграда» Н. </a:t>
            </a:r>
            <a:r>
              <a:rPr lang="ru-RU" b="1" dirty="0" err="1" smtClean="0">
                <a:solidFill>
                  <a:schemeClr val="bg1"/>
                </a:solidFill>
                <a:latin typeface="Century Schoolbook" pitchFamily="18" charset="0"/>
              </a:rPr>
              <a:t>Вирты</a:t>
            </a:r>
            <a:r>
              <a:rPr lang="ru-RU" b="1" dirty="0" smtClean="0">
                <a:solidFill>
                  <a:schemeClr val="bg1"/>
                </a:solidFill>
                <a:latin typeface="Century Schoolbook" pitchFamily="18" charset="0"/>
              </a:rPr>
              <a:t>, «Площадь цветов»           В. </a:t>
            </a:r>
            <a:r>
              <a:rPr lang="ru-RU" b="1" dirty="0" err="1" smtClean="0">
                <a:solidFill>
                  <a:schemeClr val="bg1"/>
                </a:solidFill>
                <a:latin typeface="Century Schoolbook" pitchFamily="18" charset="0"/>
              </a:rPr>
              <a:t>Ильенкова</a:t>
            </a:r>
            <a:r>
              <a:rPr lang="ru-RU" b="1" dirty="0" smtClean="0">
                <a:solidFill>
                  <a:schemeClr val="bg1"/>
                </a:solidFill>
                <a:latin typeface="Century Schoolbook" pitchFamily="18" charset="0"/>
              </a:rPr>
              <a:t>, «Так и будет»            К. Симонова, героическая комедия                     А. Гладкова «Давным-давно»                   об Отечественной войне 1812 года, также в репертуаре: «Батыр </a:t>
            </a:r>
            <a:r>
              <a:rPr lang="ru-RU" b="1" dirty="0" err="1" smtClean="0">
                <a:solidFill>
                  <a:schemeClr val="bg1"/>
                </a:solidFill>
                <a:latin typeface="Century Schoolbook" pitchFamily="18" charset="0"/>
              </a:rPr>
              <a:t>Курманбек</a:t>
            </a:r>
            <a:r>
              <a:rPr lang="ru-RU" b="1" dirty="0" smtClean="0">
                <a:solidFill>
                  <a:schemeClr val="bg1"/>
                </a:solidFill>
                <a:latin typeface="Century Schoolbook" pitchFamily="18" charset="0"/>
              </a:rPr>
              <a:t>» К. </a:t>
            </a:r>
            <a:r>
              <a:rPr lang="ru-RU" b="1" dirty="0" err="1" smtClean="0">
                <a:solidFill>
                  <a:schemeClr val="bg1"/>
                </a:solidFill>
                <a:latin typeface="Century Schoolbook" pitchFamily="18" charset="0"/>
              </a:rPr>
              <a:t>Джантошева</a:t>
            </a:r>
            <a:r>
              <a:rPr lang="ru-RU" b="1" dirty="0" smtClean="0">
                <a:solidFill>
                  <a:schemeClr val="bg1"/>
                </a:solidFill>
                <a:latin typeface="Century Schoolbook" pitchFamily="18" charset="0"/>
              </a:rPr>
              <a:t>, «Украденное счастье» И. Франко, комедии Островского «Волки и овцы» и «На бойком месте».</a:t>
            </a:r>
          </a:p>
          <a:p>
            <a:pPr algn="just"/>
            <a:endParaRPr lang="ru-RU" sz="1400" b="1" dirty="0" smtClean="0">
              <a:solidFill>
                <a:schemeClr val="bg1"/>
              </a:solidFill>
              <a:latin typeface="Century Schoolbook" pitchFamily="18" charset="0"/>
            </a:endParaRPr>
          </a:p>
          <a:p>
            <a:pPr algn="just"/>
            <a:r>
              <a:rPr lang="ru-RU" sz="1400" b="1" dirty="0" smtClean="0">
                <a:solidFill>
                  <a:schemeClr val="bg1"/>
                </a:solidFill>
                <a:latin typeface="Century Schoolbook" pitchFamily="18" charset="0"/>
              </a:rPr>
              <a:t>/Из «Истории развития Амурского театра драмы»/</a:t>
            </a:r>
          </a:p>
          <a:p>
            <a:r>
              <a:rPr lang="ru-RU" sz="1400" b="1" dirty="0" smtClean="0">
                <a:solidFill>
                  <a:schemeClr val="bg1"/>
                </a:solidFill>
                <a:latin typeface="Century Schoolbook" pitchFamily="18" charset="0"/>
              </a:rPr>
              <a:t>	</a:t>
            </a:r>
          </a:p>
        </p:txBody>
      </p:sp>
      <p:pic>
        <p:nvPicPr>
          <p:cNvPr id="38914" name="Picture 2" descr="C:\Users\Alekseenko\Desktop\ДРАМТЕАТР\ТЕАТР ВОЙНА. Презентация\8а. Отчет, 1944, 172, 1, 20.jpg"/>
          <p:cNvPicPr>
            <a:picLocks noChangeAspect="1" noChangeArrowheads="1"/>
          </p:cNvPicPr>
          <p:nvPr/>
        </p:nvPicPr>
        <p:blipFill>
          <a:blip r:embed="rId2" cstate="print">
            <a:lum bright="-16000" contrast="30000"/>
          </a:blip>
          <a:srcRect/>
          <a:stretch>
            <a:fillRect/>
          </a:stretch>
        </p:blipFill>
        <p:spPr bwMode="auto">
          <a:xfrm>
            <a:off x="251520" y="548680"/>
            <a:ext cx="3871523" cy="54843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kseenko\Desktop\ДРАМТЕАТР\ТЕАТР ВОЙНА. Презентация\28а. В. вдова.jpg"/>
          <p:cNvPicPr>
            <a:picLocks noChangeAspect="1" noChangeArrowheads="1"/>
          </p:cNvPicPr>
          <p:nvPr/>
        </p:nvPicPr>
        <p:blipFill>
          <a:blip r:embed="rId2" cstate="print">
            <a:lum bright="-36000" contrast="16000"/>
          </a:blip>
          <a:srcRect t="3406" b="4646"/>
          <a:stretch>
            <a:fillRect/>
          </a:stretch>
        </p:blipFill>
        <p:spPr bwMode="auto">
          <a:xfrm>
            <a:off x="395536" y="0"/>
            <a:ext cx="2657103" cy="3888432"/>
          </a:xfrm>
          <a:prstGeom prst="rect">
            <a:avLst/>
          </a:prstGeom>
          <a:noFill/>
        </p:spPr>
      </p:pic>
      <p:sp>
        <p:nvSpPr>
          <p:cNvPr id="11" name="Заголовок 8"/>
          <p:cNvSpPr txBox="1">
            <a:spLocks/>
          </p:cNvSpPr>
          <p:nvPr/>
        </p:nvSpPr>
        <p:spPr>
          <a:xfrm>
            <a:off x="467544" y="346028"/>
            <a:ext cx="8229600" cy="632333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80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Century Schoolbook" pitchFamily="18" charset="0"/>
              <a:ea typeface="+mj-ea"/>
              <a:cs typeface="+mj-cs"/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251520" y="324562"/>
            <a:ext cx="8568952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sz="1400" dirty="0" smtClean="0"/>
              <a:t> 	</a:t>
            </a:r>
            <a:endParaRPr lang="ru-RU" b="1" dirty="0" smtClean="0">
              <a:solidFill>
                <a:schemeClr val="bg1"/>
              </a:solidFill>
              <a:latin typeface="Century Schoolbook" pitchFamily="18" charset="0"/>
            </a:endParaRPr>
          </a:p>
          <a:p>
            <a:pPr algn="just"/>
            <a:r>
              <a:rPr lang="ru-RU" b="1" dirty="0" smtClean="0">
                <a:solidFill>
                  <a:schemeClr val="bg1"/>
                </a:solidFill>
                <a:latin typeface="Century Schoolbook" pitchFamily="18" charset="0"/>
              </a:rPr>
              <a:t>  </a:t>
            </a:r>
          </a:p>
          <a:p>
            <a:pPr algn="just"/>
            <a:endParaRPr lang="ru-RU" b="1" dirty="0" smtClean="0">
              <a:solidFill>
                <a:schemeClr val="bg1"/>
              </a:solidFill>
              <a:latin typeface="Century Schoolbook" pitchFamily="18" charset="0"/>
            </a:endParaRPr>
          </a:p>
        </p:txBody>
      </p:sp>
      <p:pic>
        <p:nvPicPr>
          <p:cNvPr id="1026" name="Picture 2" descr="C:\Users\Alekseenko\Desktop\ДРАМТЕАТР\ТЕАТР ВОЙНА. Презентация\23а. Правда хорошо.jpg"/>
          <p:cNvPicPr>
            <a:picLocks noChangeAspect="1" noChangeArrowheads="1"/>
          </p:cNvPicPr>
          <p:nvPr/>
        </p:nvPicPr>
        <p:blipFill>
          <a:blip r:embed="rId3" cstate="print">
            <a:lum bright="-40000" contrast="34000"/>
          </a:blip>
          <a:srcRect l="5198" t="5297" r="6436" b="6428"/>
          <a:stretch>
            <a:fillRect/>
          </a:stretch>
        </p:blipFill>
        <p:spPr bwMode="auto">
          <a:xfrm>
            <a:off x="3275856" y="0"/>
            <a:ext cx="2448272" cy="3600400"/>
          </a:xfrm>
          <a:prstGeom prst="rect">
            <a:avLst/>
          </a:prstGeom>
          <a:noFill/>
        </p:spPr>
      </p:pic>
      <p:pic>
        <p:nvPicPr>
          <p:cNvPr id="2" name="Picture 2" descr="C:\Users\Alekseenko\Desktop\ДРАМТЕАТР\ТЕАТР ВОЙНА. Презентация\19а. Вынужденная посадка.jpg"/>
          <p:cNvPicPr>
            <a:picLocks noChangeAspect="1" noChangeArrowheads="1"/>
          </p:cNvPicPr>
          <p:nvPr/>
        </p:nvPicPr>
        <p:blipFill>
          <a:blip r:embed="rId4" cstate="print">
            <a:lum bright="-38000" contrast="52000"/>
          </a:blip>
          <a:srcRect l="4210" t="2928" r="4173" b="3070"/>
          <a:stretch>
            <a:fillRect/>
          </a:stretch>
        </p:blipFill>
        <p:spPr bwMode="auto">
          <a:xfrm>
            <a:off x="251520" y="2924944"/>
            <a:ext cx="2520280" cy="3744416"/>
          </a:xfrm>
          <a:prstGeom prst="rect">
            <a:avLst/>
          </a:prstGeom>
          <a:noFill/>
        </p:spPr>
      </p:pic>
      <p:pic>
        <p:nvPicPr>
          <p:cNvPr id="1029" name="Picture 5" descr="C:\Users\Alekseenko\Desktop\ДРАМТЕАТР\ТЕАТР ВОЙНА. Презентация\27а. Поединок.jpg"/>
          <p:cNvPicPr>
            <a:picLocks noChangeAspect="1" noChangeArrowheads="1"/>
          </p:cNvPicPr>
          <p:nvPr/>
        </p:nvPicPr>
        <p:blipFill>
          <a:blip r:embed="rId5" cstate="print">
            <a:lum bright="-50000" contrast="-7000"/>
          </a:blip>
          <a:srcRect l="3914" t="11560" r="10978" b="11853"/>
          <a:stretch>
            <a:fillRect/>
          </a:stretch>
        </p:blipFill>
        <p:spPr bwMode="auto">
          <a:xfrm>
            <a:off x="2987824" y="3185592"/>
            <a:ext cx="3013657" cy="3672408"/>
          </a:xfrm>
          <a:prstGeom prst="rect">
            <a:avLst/>
          </a:prstGeom>
          <a:noFill/>
        </p:spPr>
      </p:pic>
      <p:pic>
        <p:nvPicPr>
          <p:cNvPr id="1028" name="Picture 4" descr="C:\Users\Alekseenko\Desktop\ДРАМТЕАТР\ТЕАТР ВОЙНА. Презентация\26а. Площадь цветов.jpg"/>
          <p:cNvPicPr>
            <a:picLocks noChangeAspect="1" noChangeArrowheads="1"/>
          </p:cNvPicPr>
          <p:nvPr/>
        </p:nvPicPr>
        <p:blipFill>
          <a:blip r:embed="rId6" cstate="print">
            <a:lum bright="-52000" contrast="34000"/>
          </a:blip>
          <a:srcRect l="10044" t="5537" r="3576" b="4492"/>
          <a:stretch>
            <a:fillRect/>
          </a:stretch>
        </p:blipFill>
        <p:spPr bwMode="auto">
          <a:xfrm>
            <a:off x="5796136" y="-171400"/>
            <a:ext cx="2810528" cy="4248472"/>
          </a:xfrm>
          <a:prstGeom prst="rect">
            <a:avLst/>
          </a:prstGeom>
          <a:noFill/>
        </p:spPr>
      </p:pic>
      <p:pic>
        <p:nvPicPr>
          <p:cNvPr id="3" name="Picture 3" descr="C:\Users\Alekseenko\Desktop\ДРАМТЕАТР\ТЕАТР ВОЙНА. Презентация\21а. Наш корреспондент.jpg"/>
          <p:cNvPicPr>
            <a:picLocks noChangeAspect="1" noChangeArrowheads="1"/>
          </p:cNvPicPr>
          <p:nvPr/>
        </p:nvPicPr>
        <p:blipFill>
          <a:blip r:embed="rId7" cstate="print">
            <a:lum bright="-36000" contrast="14000"/>
          </a:blip>
          <a:srcRect l="9599" t="5357" r="3764" b="12500"/>
          <a:stretch>
            <a:fillRect/>
          </a:stretch>
        </p:blipFill>
        <p:spPr bwMode="auto">
          <a:xfrm>
            <a:off x="6300192" y="3545632"/>
            <a:ext cx="2376264" cy="33123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8"/>
          <p:cNvSpPr txBox="1">
            <a:spLocks/>
          </p:cNvSpPr>
          <p:nvPr/>
        </p:nvSpPr>
        <p:spPr>
          <a:xfrm>
            <a:off x="467544" y="346028"/>
            <a:ext cx="8229600" cy="632333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80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Century Schoolbook" pitchFamily="18" charset="0"/>
              <a:ea typeface="+mj-ea"/>
              <a:cs typeface="+mj-cs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23528" y="152400"/>
            <a:ext cx="8640960" cy="1116360"/>
          </a:xfrm>
        </p:spPr>
        <p:txBody>
          <a:bodyPr>
            <a:normAutofit/>
          </a:bodyPr>
          <a:lstStyle/>
          <a:p>
            <a:pPr algn="just"/>
            <a:r>
              <a:rPr lang="ru-RU" sz="1600" b="1" dirty="0" smtClean="0">
                <a:solidFill>
                  <a:schemeClr val="bg1"/>
                </a:solidFill>
                <a:latin typeface="Century Schoolbook" pitchFamily="18" charset="0"/>
              </a:rPr>
              <a:t>	Как следует  из  документов, из транспортных средств в распоряжении театра были </a:t>
            </a:r>
            <a:r>
              <a:rPr lang="ru-RU" sz="1600" b="1" dirty="0" err="1" smtClean="0">
                <a:solidFill>
                  <a:schemeClr val="bg1"/>
                </a:solidFill>
                <a:latin typeface="Century Schoolbook" pitchFamily="18" charset="0"/>
              </a:rPr>
              <a:t>ГАЗик</a:t>
            </a:r>
            <a:r>
              <a:rPr lang="ru-RU" sz="1600" b="1" dirty="0" smtClean="0">
                <a:solidFill>
                  <a:schemeClr val="bg1"/>
                </a:solidFill>
                <a:latin typeface="Century Schoolbook" pitchFamily="18" charset="0"/>
              </a:rPr>
              <a:t>, пассажирский автобус и две лошади – Маша, гнедой масти, и Звездочка, </a:t>
            </a:r>
            <a:r>
              <a:rPr lang="ru-RU" sz="1600" b="1" dirty="0" err="1" smtClean="0">
                <a:solidFill>
                  <a:schemeClr val="bg1"/>
                </a:solidFill>
                <a:latin typeface="Century Schoolbook" pitchFamily="18" charset="0"/>
              </a:rPr>
              <a:t>саврасовой</a:t>
            </a:r>
            <a:r>
              <a:rPr lang="ru-RU" sz="1600" b="1" dirty="0" smtClean="0">
                <a:solidFill>
                  <a:schemeClr val="bg1"/>
                </a:solidFill>
                <a:latin typeface="Century Schoolbook" pitchFamily="18" charset="0"/>
              </a:rPr>
              <a:t>. В зависимости от времени года и цели поездки,  их запрягали в американку, сани или телегу.  /Из годового отчета театра за 1943 год/ </a:t>
            </a:r>
            <a:endParaRPr lang="ru-RU" sz="1600" b="1" dirty="0">
              <a:solidFill>
                <a:schemeClr val="bg1"/>
              </a:solidFill>
              <a:latin typeface="Century Schoolbook" pitchFamily="18" charset="0"/>
            </a:endParaRPr>
          </a:p>
        </p:txBody>
      </p:sp>
      <p:pic>
        <p:nvPicPr>
          <p:cNvPr id="2050" name="Picture 2" descr="C:\Users\Alekseenko\Desktop\ДРАМТЕАТР\ТЕАТР ВОЙНА. Презентация\Кони таетр\Сани-телеги.jpg"/>
          <p:cNvPicPr>
            <a:picLocks noChangeAspect="1" noChangeArrowheads="1"/>
          </p:cNvPicPr>
          <p:nvPr/>
        </p:nvPicPr>
        <p:blipFill>
          <a:blip r:embed="rId2" cstate="print">
            <a:lum bright="-40000" contrast="26000"/>
          </a:blip>
          <a:srcRect l="6099" t="1746" r="2085"/>
          <a:stretch>
            <a:fillRect/>
          </a:stretch>
        </p:blipFill>
        <p:spPr bwMode="auto">
          <a:xfrm>
            <a:off x="179512" y="1340768"/>
            <a:ext cx="5024088" cy="4557771"/>
          </a:xfrm>
          <a:prstGeom prst="rect">
            <a:avLst/>
          </a:prstGeom>
          <a:noFill/>
        </p:spPr>
      </p:pic>
      <p:pic>
        <p:nvPicPr>
          <p:cNvPr id="2052" name="Picture 4" descr="C:\Users\Alekseenko\Desktop\ДРАМТЕАТР\ТЕАТР ВОЙНА. Презентация\Кони таетр\Лошади.jpg"/>
          <p:cNvPicPr>
            <a:picLocks noChangeAspect="1" noChangeArrowheads="1"/>
          </p:cNvPicPr>
          <p:nvPr/>
        </p:nvPicPr>
        <p:blipFill>
          <a:blip r:embed="rId3" cstate="print">
            <a:lum bright="-46000" contrast="28000"/>
          </a:blip>
          <a:srcRect l="692" r="4404" b="5979"/>
          <a:stretch>
            <a:fillRect/>
          </a:stretch>
        </p:blipFill>
        <p:spPr bwMode="auto">
          <a:xfrm>
            <a:off x="3779912" y="3140968"/>
            <a:ext cx="5184576" cy="3397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8"/>
          <p:cNvSpPr txBox="1">
            <a:spLocks/>
          </p:cNvSpPr>
          <p:nvPr/>
        </p:nvSpPr>
        <p:spPr>
          <a:xfrm>
            <a:off x="467544" y="346028"/>
            <a:ext cx="8229600" cy="632333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80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Century Schoolbook" pitchFamily="18" charset="0"/>
              <a:ea typeface="+mj-ea"/>
              <a:cs typeface="+mj-cs"/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4788024" y="158066"/>
            <a:ext cx="4104456" cy="674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sz="1400" dirty="0" smtClean="0"/>
              <a:t> 	</a:t>
            </a:r>
            <a:r>
              <a:rPr lang="ru-RU" b="1" dirty="0" smtClean="0">
                <a:solidFill>
                  <a:schemeClr val="bg1"/>
                </a:solidFill>
                <a:latin typeface="Century Schoolbook" pitchFamily="18" charset="0"/>
              </a:rPr>
              <a:t>Если в «августе-сентябре 1941 года произошло резкое сокращение штатов: актерский состав доведен до 26 человек вместо 42 на начало года, вспомогательный – до 4-х человек, оркестр – в составе трио», то к 1945 году артистический персонал увеличился до 42 человек, музыкальный – до 7 (2 скрипки, виолончель, пианино, кларнет, труба, флейта). </a:t>
            </a:r>
          </a:p>
          <a:p>
            <a:pPr algn="just"/>
            <a:r>
              <a:rPr lang="ru-RU" b="1" dirty="0" smtClean="0">
                <a:solidFill>
                  <a:schemeClr val="bg1"/>
                </a:solidFill>
                <a:latin typeface="Century Schoolbook" pitchFamily="18" charset="0"/>
              </a:rPr>
              <a:t>	В 1945 году на сцене благовещенского театра прошло 185 спектаклей, на них побывало 98028 зрителей. Было дано 32 выездных представления и 62  гастрольных. За год – 279 спектакля, на которых побывало 156796 зрителей. </a:t>
            </a:r>
          </a:p>
          <a:p>
            <a:pPr algn="just"/>
            <a:r>
              <a:rPr lang="ru-RU" b="1" dirty="0" smtClean="0">
                <a:solidFill>
                  <a:schemeClr val="bg1"/>
                </a:solidFill>
                <a:latin typeface="Century Schoolbook" pitchFamily="18" charset="0"/>
              </a:rPr>
              <a:t>  </a:t>
            </a:r>
          </a:p>
          <a:p>
            <a:pPr algn="just"/>
            <a:endParaRPr lang="ru-RU" b="1" dirty="0" smtClean="0">
              <a:solidFill>
                <a:schemeClr val="bg1"/>
              </a:solidFill>
              <a:latin typeface="Century Schoolbook" pitchFamily="18" charset="0"/>
            </a:endParaRPr>
          </a:p>
        </p:txBody>
      </p:sp>
      <p:pic>
        <p:nvPicPr>
          <p:cNvPr id="40962" name="Picture 2" descr="C:\Users\Alekseenko\Desktop\ДРАМТЕАТР\ТЕАТР ВОЙНА. Презентация\9а. Штатное, 1945, 172, 1, 18.jpg"/>
          <p:cNvPicPr>
            <a:picLocks noChangeAspect="1" noChangeArrowheads="1"/>
          </p:cNvPicPr>
          <p:nvPr/>
        </p:nvPicPr>
        <p:blipFill>
          <a:blip r:embed="rId2" cstate="print">
            <a:lum bright="-58000" contrast="62000"/>
          </a:blip>
          <a:srcRect/>
          <a:stretch>
            <a:fillRect/>
          </a:stretch>
        </p:blipFill>
        <p:spPr bwMode="auto">
          <a:xfrm>
            <a:off x="251520" y="548680"/>
            <a:ext cx="4490314" cy="56262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8"/>
          <p:cNvSpPr txBox="1">
            <a:spLocks/>
          </p:cNvSpPr>
          <p:nvPr/>
        </p:nvSpPr>
        <p:spPr>
          <a:xfrm>
            <a:off x="467544" y="346028"/>
            <a:ext cx="8229600" cy="632333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80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Century Schoolbook" pitchFamily="18" charset="0"/>
              <a:ea typeface="+mj-ea"/>
              <a:cs typeface="+mj-cs"/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323528" y="23147"/>
            <a:ext cx="8568952" cy="637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sz="1400" dirty="0" smtClean="0"/>
              <a:t> 	</a:t>
            </a:r>
            <a:endParaRPr lang="ru-RU" sz="1600" dirty="0" smtClean="0">
              <a:solidFill>
                <a:schemeClr val="bg1"/>
              </a:solidFill>
            </a:endParaRPr>
          </a:p>
          <a:p>
            <a:pPr algn="just"/>
            <a:r>
              <a:rPr lang="ru-RU" sz="1600" dirty="0" smtClean="0">
                <a:solidFill>
                  <a:schemeClr val="bg1"/>
                </a:solidFill>
                <a:latin typeface="Century Schoolbook" pitchFamily="18" charset="0"/>
              </a:rPr>
              <a:t>	«</a:t>
            </a:r>
            <a:r>
              <a:rPr lang="ru-RU" b="1" dirty="0" smtClean="0">
                <a:solidFill>
                  <a:schemeClr val="bg1"/>
                </a:solidFill>
                <a:latin typeface="Century Schoolbook" pitchFamily="18" charset="0"/>
              </a:rPr>
              <a:t>3 июня 1945 года спектаклем «Давным-давно» театр закончил последний сезон военного времени …, а на следующий день собрал зрительскую конференцию по итогам работы. Как отмечалось: «Благодаря интересному репертуару, вдумчивой режиссерской работе и хорошему актерскому исполнению многих спектаклей театр завоевал большую любовь у зрителей. В течение шести месяцев на спектаклях побывало свыше 110 тысяч человек. Высокую оценку зрителя получили спектакли «Давным-давно»,    «На бойком месте» в постановке В.П. Малахова, «Так и будет» –     Г.Г. Эпимахова, «Где-то в Москве» В. Масса и М. </a:t>
            </a:r>
            <a:r>
              <a:rPr lang="ru-RU" b="1" dirty="0" err="1" smtClean="0">
                <a:solidFill>
                  <a:schemeClr val="bg1"/>
                </a:solidFill>
                <a:latin typeface="Century Schoolbook" pitchFamily="18" charset="0"/>
              </a:rPr>
              <a:t>Червинского</a:t>
            </a:r>
            <a:r>
              <a:rPr lang="ru-RU" b="1" dirty="0" smtClean="0">
                <a:solidFill>
                  <a:schemeClr val="bg1"/>
                </a:solidFill>
                <a:latin typeface="Century Schoolbook" pitchFamily="18" charset="0"/>
              </a:rPr>
              <a:t>             в постановке Д.Г. Митина, «Батыр </a:t>
            </a:r>
            <a:r>
              <a:rPr lang="ru-RU" b="1" dirty="0" err="1" smtClean="0">
                <a:solidFill>
                  <a:schemeClr val="bg1"/>
                </a:solidFill>
                <a:latin typeface="Century Schoolbook" pitchFamily="18" charset="0"/>
              </a:rPr>
              <a:t>Курманбек</a:t>
            </a:r>
            <a:r>
              <a:rPr lang="ru-RU" b="1" dirty="0" smtClean="0">
                <a:solidFill>
                  <a:schemeClr val="bg1"/>
                </a:solidFill>
                <a:latin typeface="Century Schoolbook" pitchFamily="18" charset="0"/>
              </a:rPr>
              <a:t>» в постановке        А.П. Струнина. </a:t>
            </a:r>
          </a:p>
          <a:p>
            <a:pPr algn="just"/>
            <a:r>
              <a:rPr lang="ru-RU" b="1" dirty="0" smtClean="0">
                <a:solidFill>
                  <a:schemeClr val="bg1"/>
                </a:solidFill>
                <a:latin typeface="Century Schoolbook" pitchFamily="18" charset="0"/>
              </a:rPr>
              <a:t>	Всему коллективу, а также директору театра Усову, художественному руководителю Малахову, лучшим актерам были вручены почетные грамоты обкома партии и облисполкома.</a:t>
            </a:r>
          </a:p>
          <a:p>
            <a:pPr algn="just"/>
            <a:r>
              <a:rPr lang="ru-RU" b="1" dirty="0" smtClean="0">
                <a:solidFill>
                  <a:schemeClr val="bg1"/>
                </a:solidFill>
                <a:latin typeface="Century Schoolbook" pitchFamily="18" charset="0"/>
              </a:rPr>
              <a:t>	Такую же высокую оценку получил Благовещенский театр и на творческой конференции 2 июля в Хабаровске, которой завершились его гастроли в краевом центре. После выступлений    в Хабаровске и Комсомольске труппа с успехом показала несколько спектаклей в Райчихинске».</a:t>
            </a:r>
            <a:r>
              <a:rPr lang="ru-RU" sz="1600" b="1" dirty="0" smtClean="0">
                <a:solidFill>
                  <a:schemeClr val="bg1"/>
                </a:solidFill>
                <a:latin typeface="Century Schoolbook" pitchFamily="18" charset="0"/>
              </a:rPr>
              <a:t> /Из «Истории развития Амурского театра драмы»/</a:t>
            </a:r>
          </a:p>
          <a:p>
            <a:pPr algn="just"/>
            <a:endParaRPr lang="ru-RU" b="1" dirty="0" smtClean="0">
              <a:solidFill>
                <a:schemeClr val="bg1"/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8"/>
          <p:cNvSpPr txBox="1">
            <a:spLocks/>
          </p:cNvSpPr>
          <p:nvPr/>
        </p:nvSpPr>
        <p:spPr>
          <a:xfrm>
            <a:off x="467544" y="346028"/>
            <a:ext cx="8229600" cy="632333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80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Century Schoolbook" pitchFamily="18" charset="0"/>
              <a:ea typeface="+mj-ea"/>
              <a:cs typeface="+mj-cs"/>
            </a:endParaRPr>
          </a:p>
        </p:txBody>
      </p:sp>
      <p:pic>
        <p:nvPicPr>
          <p:cNvPr id="2050" name="Picture 2" descr="C:\Users\Alekseenko\Desktop\ДРАМТЕАТР\ТЕАТР ВОЙНА. Презентация\25а. Давным-давно_513.jpg"/>
          <p:cNvPicPr>
            <a:picLocks noChangeAspect="1" noChangeArrowheads="1"/>
          </p:cNvPicPr>
          <p:nvPr/>
        </p:nvPicPr>
        <p:blipFill>
          <a:blip r:embed="rId2" cstate="print">
            <a:lum bright="-36000" contrast="48000"/>
          </a:blip>
          <a:srcRect b="10920"/>
          <a:stretch>
            <a:fillRect/>
          </a:stretch>
        </p:blipFill>
        <p:spPr bwMode="auto">
          <a:xfrm>
            <a:off x="755576" y="-171400"/>
            <a:ext cx="3063404" cy="4108418"/>
          </a:xfrm>
          <a:prstGeom prst="rect">
            <a:avLst/>
          </a:prstGeom>
          <a:noFill/>
        </p:spPr>
      </p:pic>
      <p:pic>
        <p:nvPicPr>
          <p:cNvPr id="2051" name="Picture 3" descr="C:\Users\Alekseenko\Desktop\ДРАМТЕАТР\ТЕАТР ВОЙНА. Презентация\25б. Давным-давно, об.jpg"/>
          <p:cNvPicPr>
            <a:picLocks noChangeAspect="1" noChangeArrowheads="1"/>
          </p:cNvPicPr>
          <p:nvPr/>
        </p:nvPicPr>
        <p:blipFill>
          <a:blip r:embed="rId3" cstate="print">
            <a:lum bright="-34000" contrast="34000"/>
          </a:blip>
          <a:srcRect/>
          <a:stretch>
            <a:fillRect/>
          </a:stretch>
        </p:blipFill>
        <p:spPr bwMode="auto">
          <a:xfrm>
            <a:off x="-972616" y="2420888"/>
            <a:ext cx="3179704" cy="4804132"/>
          </a:xfrm>
          <a:prstGeom prst="rect">
            <a:avLst/>
          </a:prstGeom>
          <a:noFill/>
        </p:spPr>
      </p:pic>
      <p:pic>
        <p:nvPicPr>
          <p:cNvPr id="2056" name="Picture 8" descr="C:\Users\Alekseenko\Desktop\ДРАМТЕАТР\ТЕАТР ВОЙНА. Презентация\24в. Где-то в Москве, 4-5 л.jpg"/>
          <p:cNvPicPr>
            <a:picLocks noChangeAspect="1" noChangeArrowheads="1"/>
          </p:cNvPicPr>
          <p:nvPr/>
        </p:nvPicPr>
        <p:blipFill>
          <a:blip r:embed="rId4" cstate="print">
            <a:lum bright="-16000" contrast="2000"/>
          </a:blip>
          <a:srcRect/>
          <a:stretch>
            <a:fillRect/>
          </a:stretch>
        </p:blipFill>
        <p:spPr bwMode="auto">
          <a:xfrm>
            <a:off x="3995936" y="0"/>
            <a:ext cx="4548100" cy="3812455"/>
          </a:xfrm>
          <a:prstGeom prst="rect">
            <a:avLst/>
          </a:prstGeom>
          <a:noFill/>
        </p:spPr>
      </p:pic>
      <p:pic>
        <p:nvPicPr>
          <p:cNvPr id="2055" name="Picture 7" descr="C:\Users\Alekseenko\Desktop\ДРАМТЕАТР\ТЕАТР ВОЙНА. Презентация\24б. Где-то в Москве, 2-3 л.jpg"/>
          <p:cNvPicPr>
            <a:picLocks noChangeAspect="1" noChangeArrowheads="1"/>
          </p:cNvPicPr>
          <p:nvPr/>
        </p:nvPicPr>
        <p:blipFill>
          <a:blip r:embed="rId5" cstate="print">
            <a:lum bright="-18000" contrast="26000"/>
          </a:blip>
          <a:srcRect l="9233" t="3097" b="7082"/>
          <a:stretch>
            <a:fillRect/>
          </a:stretch>
        </p:blipFill>
        <p:spPr bwMode="auto">
          <a:xfrm>
            <a:off x="5652120" y="2681536"/>
            <a:ext cx="4955357" cy="4176464"/>
          </a:xfrm>
          <a:prstGeom prst="rect">
            <a:avLst/>
          </a:prstGeom>
          <a:noFill/>
        </p:spPr>
      </p:pic>
      <p:pic>
        <p:nvPicPr>
          <p:cNvPr id="2052" name="Picture 4" descr="C:\Users\Alekseenko\Desktop\ДРАМТЕАТР\ТЕАТР ВОЙНА. Презентация\24а. Где-то в Москве.jpg"/>
          <p:cNvPicPr>
            <a:picLocks noChangeAspect="1" noChangeArrowheads="1"/>
          </p:cNvPicPr>
          <p:nvPr/>
        </p:nvPicPr>
        <p:blipFill>
          <a:blip r:embed="rId6" cstate="print">
            <a:lum bright="-30000" contrast="34000"/>
          </a:blip>
          <a:srcRect l="17510" t="5107" r="12814" b="8170"/>
          <a:stretch>
            <a:fillRect/>
          </a:stretch>
        </p:blipFill>
        <p:spPr bwMode="auto">
          <a:xfrm>
            <a:off x="2843808" y="3068960"/>
            <a:ext cx="2160240" cy="40324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8"/>
          <p:cNvSpPr txBox="1">
            <a:spLocks/>
          </p:cNvSpPr>
          <p:nvPr/>
        </p:nvSpPr>
        <p:spPr>
          <a:xfrm>
            <a:off x="467544" y="346028"/>
            <a:ext cx="8229600" cy="632333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80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Century Schoolbook" pitchFamily="18" charset="0"/>
              <a:ea typeface="+mj-ea"/>
              <a:cs typeface="+mj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1844825"/>
            <a:ext cx="8568952" cy="2246769"/>
          </a:xfrm>
          <a:prstGeom prst="rect">
            <a:avLst/>
          </a:prstGeom>
          <a:noFill/>
        </p:spPr>
        <p:txBody>
          <a:bodyPr wrap="square" numCol="3" rtlCol="0">
            <a:spAutoFit/>
          </a:bodyPr>
          <a:lstStyle/>
          <a:p>
            <a:pPr algn="r"/>
            <a:r>
              <a:rPr lang="ru-RU" sz="2000" b="1" dirty="0" smtClean="0">
                <a:solidFill>
                  <a:schemeClr val="bg1"/>
                </a:solidFill>
                <a:latin typeface="+mj-lt"/>
              </a:rPr>
              <a:t>И.М. </a:t>
            </a:r>
            <a:r>
              <a:rPr lang="ru-RU" sz="2000" b="1" dirty="0" err="1" smtClean="0">
                <a:solidFill>
                  <a:schemeClr val="bg1"/>
                </a:solidFill>
                <a:latin typeface="+mj-lt"/>
              </a:rPr>
              <a:t>Аверин</a:t>
            </a:r>
            <a:endParaRPr lang="ru-RU" sz="2000" b="1" dirty="0" smtClean="0">
              <a:solidFill>
                <a:schemeClr val="bg1"/>
              </a:solidFill>
              <a:latin typeface="+mj-lt"/>
            </a:endParaRPr>
          </a:p>
          <a:p>
            <a:pPr algn="r"/>
            <a:r>
              <a:rPr lang="ru-RU" sz="2000" b="1" dirty="0" smtClean="0">
                <a:solidFill>
                  <a:schemeClr val="bg1"/>
                </a:solidFill>
                <a:latin typeface="+mj-lt"/>
              </a:rPr>
              <a:t>А.В. Белоусов В.Ф.Георгиевская             Н.Т. Гриневич</a:t>
            </a:r>
          </a:p>
          <a:p>
            <a:pPr algn="r"/>
            <a:r>
              <a:rPr lang="ru-RU" sz="2000" b="1" dirty="0" smtClean="0">
                <a:solidFill>
                  <a:schemeClr val="bg1"/>
                </a:solidFill>
                <a:latin typeface="+mj-lt"/>
              </a:rPr>
              <a:t> В.М. </a:t>
            </a:r>
            <a:r>
              <a:rPr lang="ru-RU" sz="2000" b="1" dirty="0" err="1" smtClean="0">
                <a:solidFill>
                  <a:schemeClr val="bg1"/>
                </a:solidFill>
                <a:latin typeface="+mj-lt"/>
              </a:rPr>
              <a:t>Желудев</a:t>
            </a:r>
            <a:endParaRPr lang="ru-RU" sz="2000" b="1" dirty="0" smtClean="0">
              <a:solidFill>
                <a:schemeClr val="bg1"/>
              </a:solidFill>
              <a:latin typeface="+mj-lt"/>
            </a:endParaRPr>
          </a:p>
          <a:p>
            <a:pPr algn="r"/>
            <a:r>
              <a:rPr lang="ru-RU" sz="2000" b="1" dirty="0" smtClean="0">
                <a:solidFill>
                  <a:schemeClr val="bg1"/>
                </a:solidFill>
                <a:latin typeface="+mj-lt"/>
              </a:rPr>
              <a:t> А.Н. Зубарева                   А.П. Иванов </a:t>
            </a:r>
          </a:p>
          <a:p>
            <a:pPr algn="r"/>
            <a:r>
              <a:rPr lang="ru-RU" sz="2000" b="1" dirty="0" smtClean="0">
                <a:solidFill>
                  <a:schemeClr val="bg1"/>
                </a:solidFill>
                <a:latin typeface="+mj-lt"/>
              </a:rPr>
              <a:t>П.В. Иовлев </a:t>
            </a:r>
          </a:p>
          <a:p>
            <a:pPr algn="r"/>
            <a:r>
              <a:rPr lang="ru-RU" sz="2000" b="1" dirty="0" smtClean="0">
                <a:solidFill>
                  <a:schemeClr val="bg1"/>
                </a:solidFill>
                <a:latin typeface="+mj-lt"/>
              </a:rPr>
              <a:t>М.М. Карпеев                        Н.В. Кормушкин </a:t>
            </a:r>
          </a:p>
          <a:p>
            <a:pPr algn="r"/>
            <a:r>
              <a:rPr lang="ru-RU" sz="2000" b="1" dirty="0" smtClean="0">
                <a:solidFill>
                  <a:schemeClr val="bg1"/>
                </a:solidFill>
                <a:latin typeface="+mj-lt"/>
              </a:rPr>
              <a:t>Н.Ф. </a:t>
            </a:r>
            <a:r>
              <a:rPr lang="ru-RU" sz="2000" b="1" dirty="0" err="1" smtClean="0">
                <a:solidFill>
                  <a:schemeClr val="bg1"/>
                </a:solidFill>
                <a:latin typeface="+mj-lt"/>
              </a:rPr>
              <a:t>Котелович</a:t>
            </a:r>
            <a:r>
              <a:rPr lang="ru-RU" sz="2000" b="1" dirty="0" smtClean="0">
                <a:solidFill>
                  <a:schemeClr val="bg1"/>
                </a:solidFill>
                <a:latin typeface="+mj-lt"/>
              </a:rPr>
              <a:t> </a:t>
            </a:r>
          </a:p>
          <a:p>
            <a:pPr algn="r"/>
            <a:r>
              <a:rPr lang="ru-RU" sz="2000" b="1" dirty="0" smtClean="0">
                <a:solidFill>
                  <a:schemeClr val="bg1"/>
                </a:solidFill>
                <a:latin typeface="+mj-lt"/>
              </a:rPr>
              <a:t>И.С. Лещинская </a:t>
            </a:r>
          </a:p>
          <a:p>
            <a:pPr algn="r"/>
            <a:r>
              <a:rPr lang="ru-RU" sz="2000" b="1" dirty="0" smtClean="0">
                <a:solidFill>
                  <a:schemeClr val="bg1"/>
                </a:solidFill>
                <a:latin typeface="+mj-lt"/>
              </a:rPr>
              <a:t>К.А. Морозова </a:t>
            </a:r>
          </a:p>
          <a:p>
            <a:pPr algn="r"/>
            <a:r>
              <a:rPr lang="ru-RU" sz="2000" b="1" dirty="0" smtClean="0">
                <a:solidFill>
                  <a:schemeClr val="bg1"/>
                </a:solidFill>
                <a:latin typeface="+mj-lt"/>
              </a:rPr>
              <a:t>А.Н. Рихтер </a:t>
            </a:r>
          </a:p>
          <a:p>
            <a:pPr algn="r"/>
            <a:r>
              <a:rPr lang="ru-RU" sz="2000" b="1" dirty="0" smtClean="0">
                <a:solidFill>
                  <a:schemeClr val="bg1"/>
                </a:solidFill>
                <a:latin typeface="+mj-lt"/>
              </a:rPr>
              <a:t>А.П. </a:t>
            </a:r>
            <a:r>
              <a:rPr lang="ru-RU" sz="2000" b="1" dirty="0" err="1" smtClean="0">
                <a:solidFill>
                  <a:schemeClr val="bg1"/>
                </a:solidFill>
                <a:latin typeface="+mj-lt"/>
              </a:rPr>
              <a:t>Струнин</a:t>
            </a:r>
            <a:r>
              <a:rPr lang="ru-RU" sz="2000" b="1" dirty="0" smtClean="0">
                <a:solidFill>
                  <a:schemeClr val="bg1"/>
                </a:solidFill>
                <a:latin typeface="+mj-lt"/>
              </a:rPr>
              <a:t> </a:t>
            </a:r>
          </a:p>
          <a:p>
            <a:pPr algn="r"/>
            <a:r>
              <a:rPr lang="ru-RU" sz="2000" b="1" dirty="0" smtClean="0">
                <a:solidFill>
                  <a:schemeClr val="bg1"/>
                </a:solidFill>
                <a:latin typeface="+mj-lt"/>
              </a:rPr>
              <a:t>К.В. Суслова </a:t>
            </a:r>
          </a:p>
          <a:p>
            <a:pPr algn="r"/>
            <a:r>
              <a:rPr lang="ru-RU" sz="2000" b="1" dirty="0" smtClean="0">
                <a:solidFill>
                  <a:schemeClr val="bg1"/>
                </a:solidFill>
                <a:latin typeface="+mj-lt"/>
              </a:rPr>
              <a:t>О.Д. </a:t>
            </a:r>
            <a:r>
              <a:rPr lang="ru-RU" sz="2000" b="1" dirty="0" err="1" smtClean="0">
                <a:solidFill>
                  <a:schemeClr val="bg1"/>
                </a:solidFill>
                <a:latin typeface="+mj-lt"/>
              </a:rPr>
              <a:t>Черникова</a:t>
            </a:r>
            <a:r>
              <a:rPr lang="ru-RU" sz="2000" b="1" dirty="0" smtClean="0">
                <a:solidFill>
                  <a:schemeClr val="bg1"/>
                </a:solidFill>
                <a:latin typeface="+mj-lt"/>
              </a:rPr>
              <a:t> </a:t>
            </a:r>
          </a:p>
          <a:p>
            <a:pPr algn="r"/>
            <a:r>
              <a:rPr lang="ru-RU" sz="2000" b="1" dirty="0" smtClean="0">
                <a:solidFill>
                  <a:schemeClr val="bg1"/>
                </a:solidFill>
                <a:latin typeface="+mj-lt"/>
              </a:rPr>
              <a:t>П.Н. Честнейшин </a:t>
            </a:r>
          </a:p>
          <a:p>
            <a:pPr algn="r"/>
            <a:r>
              <a:rPr lang="ru-RU" sz="2000" b="1" dirty="0" smtClean="0">
                <a:solidFill>
                  <a:schemeClr val="bg1"/>
                </a:solidFill>
                <a:latin typeface="+mj-lt"/>
              </a:rPr>
              <a:t>Г.Г. </a:t>
            </a:r>
            <a:r>
              <a:rPr lang="ru-RU" sz="2000" b="1" dirty="0" err="1" smtClean="0">
                <a:solidFill>
                  <a:schemeClr val="bg1"/>
                </a:solidFill>
                <a:latin typeface="+mj-lt"/>
              </a:rPr>
              <a:t>Эпимахов</a:t>
            </a:r>
            <a:r>
              <a:rPr lang="ru-RU" sz="2000" b="1" dirty="0" smtClean="0">
                <a:solidFill>
                  <a:schemeClr val="bg1"/>
                </a:solidFill>
                <a:latin typeface="+mj-lt"/>
              </a:rPr>
              <a:t>». </a:t>
            </a:r>
            <a:endParaRPr lang="ru-RU" sz="2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0" y="260648"/>
            <a:ext cx="828092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800000"/>
                </a:solidFill>
              </a:rPr>
              <a:t>Из «Истории развития Амурского театра драмы»:  </a:t>
            </a:r>
            <a:endParaRPr lang="ru-RU" sz="2000" b="1" i="1" dirty="0" smtClean="0">
              <a:solidFill>
                <a:srgbClr val="800000"/>
              </a:solidFill>
            </a:endParaRPr>
          </a:p>
          <a:p>
            <a:pPr algn="ctr"/>
            <a:r>
              <a:rPr lang="ru-RU" sz="2000" b="1" i="1" dirty="0" smtClean="0">
                <a:solidFill>
                  <a:srgbClr val="800000"/>
                </a:solidFill>
              </a:rPr>
              <a:t>     </a:t>
            </a:r>
            <a:endParaRPr lang="ru-RU" sz="2000" b="1" i="1" dirty="0" smtClean="0">
              <a:solidFill>
                <a:srgbClr val="800000"/>
              </a:solidFill>
            </a:endParaRPr>
          </a:p>
          <a:p>
            <a:pPr algn="ctr"/>
            <a:r>
              <a:rPr lang="ru-RU" sz="2000" b="1" dirty="0" smtClean="0">
                <a:solidFill>
                  <a:schemeClr val="bg1"/>
                </a:solidFill>
              </a:rPr>
              <a:t>«</a:t>
            </a:r>
            <a:r>
              <a:rPr lang="ru-RU" sz="2000" b="1" dirty="0" smtClean="0">
                <a:solidFill>
                  <a:schemeClr val="bg1"/>
                </a:solidFill>
              </a:rPr>
              <a:t>В последний военный, четвертый по счету, сезон коллектив возглавил новый художественный руководитель – В.П. Малахов. </a:t>
            </a:r>
          </a:p>
          <a:p>
            <a:r>
              <a:rPr lang="ru-RU" sz="2000" b="1" dirty="0" smtClean="0">
                <a:solidFill>
                  <a:schemeClr val="bg1"/>
                </a:solidFill>
              </a:rPr>
              <a:t>В </a:t>
            </a:r>
            <a:r>
              <a:rPr lang="ru-RU" sz="2000" b="1" dirty="0" smtClean="0">
                <a:solidFill>
                  <a:schemeClr val="bg1"/>
                </a:solidFill>
              </a:rPr>
              <a:t>труппе: </a:t>
            </a:r>
            <a:endParaRPr lang="ru-RU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179512" y="4437112"/>
            <a:ext cx="871296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solidFill>
                  <a:schemeClr val="bg1"/>
                </a:solidFill>
              </a:rPr>
              <a:t>«Линия фронта» Амурского драматического театра проходила              на подмостках дальневосточных театров, на заводах и фабриках,       в сельских клубах и на полях. Его главным оружием был актерский талант, дарующий людям веру в победу. А д</a:t>
            </a:r>
            <a:r>
              <a:rPr lang="ru-RU" sz="2000" b="1" dirty="0" smtClean="0">
                <a:solidFill>
                  <a:schemeClr val="bg1"/>
                </a:solidFill>
              </a:rPr>
              <a:t>уши </a:t>
            </a:r>
            <a:r>
              <a:rPr lang="ru-RU" sz="2000" b="1" dirty="0" smtClean="0">
                <a:solidFill>
                  <a:schemeClr val="bg1"/>
                </a:solidFill>
              </a:rPr>
              <a:t>и голоса </a:t>
            </a:r>
            <a:r>
              <a:rPr lang="ru-RU" sz="2000" b="1" dirty="0" smtClean="0">
                <a:solidFill>
                  <a:schemeClr val="bg1"/>
                </a:solidFill>
              </a:rPr>
              <a:t>самих актеров по сей день живут на </a:t>
            </a:r>
            <a:r>
              <a:rPr lang="ru-RU" sz="2000" b="1" dirty="0" smtClean="0">
                <a:solidFill>
                  <a:schemeClr val="bg1"/>
                </a:solidFill>
              </a:rPr>
              <a:t>сцене </a:t>
            </a:r>
            <a:r>
              <a:rPr lang="ru-RU" sz="2000" b="1" smtClean="0">
                <a:solidFill>
                  <a:schemeClr val="bg1"/>
                </a:solidFill>
              </a:rPr>
              <a:t>Амурского </a:t>
            </a:r>
            <a:r>
              <a:rPr lang="ru-RU" sz="2000" b="1" smtClean="0">
                <a:solidFill>
                  <a:schemeClr val="bg1"/>
                </a:solidFill>
              </a:rPr>
              <a:t>драматического…</a:t>
            </a:r>
            <a:endParaRPr lang="ru-RU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8"/>
          <p:cNvSpPr txBox="1">
            <a:spLocks/>
          </p:cNvSpPr>
          <p:nvPr/>
        </p:nvSpPr>
        <p:spPr>
          <a:xfrm>
            <a:off x="467544" y="346028"/>
            <a:ext cx="8229600" cy="632333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80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Century Schoolbook" pitchFamily="18" charset="0"/>
              <a:ea typeface="+mj-ea"/>
              <a:cs typeface="+mj-cs"/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457200" y="5517232"/>
            <a:ext cx="8229600" cy="1152128"/>
          </a:xfrm>
        </p:spPr>
        <p:txBody>
          <a:bodyPr>
            <a:normAutofit/>
          </a:bodyPr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  <a:latin typeface="Century Schoolbook" pitchFamily="18" charset="0"/>
              </a:rPr>
              <a:t>В годы войны Николай Васильевич Кормушкин был одним из молодых актеров. На фото  -  заслуженный артист Н.В. Кормушкин, 1968 год</a:t>
            </a:r>
            <a:endParaRPr lang="ru-RU" sz="1600" b="1" dirty="0">
              <a:solidFill>
                <a:schemeClr val="bg1"/>
              </a:solidFill>
              <a:latin typeface="Century Schoolbook" pitchFamily="18" charset="0"/>
            </a:endParaRPr>
          </a:p>
        </p:txBody>
      </p:sp>
      <p:pic>
        <p:nvPicPr>
          <p:cNvPr id="5122" name="Picture 2" descr="C:\Users\Alekseenko\Desktop\ДРАМТЕАТР\ТЕАТР ВОЙНА. Презентация\38. Заслуженный артист Амурского театра драмы Кормушкин Николай Васильевич, 1968 г..tif"/>
          <p:cNvPicPr>
            <a:picLocks noChangeAspect="1" noChangeArrowheads="1"/>
          </p:cNvPicPr>
          <p:nvPr/>
        </p:nvPicPr>
        <p:blipFill>
          <a:blip r:embed="rId2" cstate="print">
            <a:lum bright="-26000" contrast="18000"/>
          </a:blip>
          <a:srcRect l="7133" t="3866" r="9052"/>
          <a:stretch>
            <a:fillRect/>
          </a:stretch>
        </p:blipFill>
        <p:spPr bwMode="auto">
          <a:xfrm>
            <a:off x="971600" y="277841"/>
            <a:ext cx="7200800" cy="571411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8"/>
          <p:cNvSpPr txBox="1">
            <a:spLocks/>
          </p:cNvSpPr>
          <p:nvPr/>
        </p:nvSpPr>
        <p:spPr>
          <a:xfrm>
            <a:off x="467544" y="346028"/>
            <a:ext cx="8229600" cy="632333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80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Century Schoolbook" pitchFamily="18" charset="0"/>
              <a:ea typeface="+mj-ea"/>
              <a:cs typeface="+mj-cs"/>
            </a:endParaRPr>
          </a:p>
        </p:txBody>
      </p:sp>
      <p:pic>
        <p:nvPicPr>
          <p:cNvPr id="3075" name="Picture 3" descr="C:\Users\Alekseenko\Desktop\ДРАМТЕАТР\ТЕАТР ВОЙНА. Презентация\30. Состав театра, 1954, 3503.jpg"/>
          <p:cNvPicPr>
            <a:picLocks noChangeAspect="1" noChangeArrowheads="1"/>
          </p:cNvPicPr>
          <p:nvPr/>
        </p:nvPicPr>
        <p:blipFill>
          <a:blip r:embed="rId2" cstate="print">
            <a:lum bright="-30000" contrast="58000"/>
          </a:blip>
          <a:srcRect l="2002" t="1701" r="803" b="1701"/>
          <a:stretch>
            <a:fillRect/>
          </a:stretch>
        </p:blipFill>
        <p:spPr bwMode="auto">
          <a:xfrm>
            <a:off x="395536" y="0"/>
            <a:ext cx="8464042" cy="67413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8"/>
          <p:cNvSpPr txBox="1">
            <a:spLocks/>
          </p:cNvSpPr>
          <p:nvPr/>
        </p:nvSpPr>
        <p:spPr>
          <a:xfrm>
            <a:off x="467544" y="346028"/>
            <a:ext cx="8229600" cy="632333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80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Century Schoolbook" pitchFamily="18" charset="0"/>
              <a:ea typeface="+mj-ea"/>
              <a:cs typeface="+mj-cs"/>
            </a:endParaRPr>
          </a:p>
        </p:txBody>
      </p:sp>
      <p:pic>
        <p:nvPicPr>
          <p:cNvPr id="4098" name="Picture 2" descr="C:\Users\Alekseenko\Desktop\ДРАМТЕАТР\ТЕАТР ВОЙНА. Презентация\31. Драмтеатр, 50-е, 3855.jpg"/>
          <p:cNvPicPr>
            <a:picLocks noChangeAspect="1" noChangeArrowheads="1"/>
          </p:cNvPicPr>
          <p:nvPr/>
        </p:nvPicPr>
        <p:blipFill>
          <a:blip r:embed="rId2" cstate="print">
            <a:lum bright="-18000" contrast="4000"/>
          </a:blip>
          <a:srcRect l="4543" t="6242" r="1869" b="21346"/>
          <a:stretch>
            <a:fillRect/>
          </a:stretch>
        </p:blipFill>
        <p:spPr bwMode="auto">
          <a:xfrm>
            <a:off x="251519" y="420044"/>
            <a:ext cx="8668273" cy="4881164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5445224"/>
            <a:ext cx="8229600" cy="64807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Century Schoolbook" pitchFamily="18" charset="0"/>
              </a:rPr>
              <a:t>Амурский  драматический  театр, 50-е годы  </a:t>
            </a:r>
            <a:r>
              <a:rPr lang="en-US" sz="2400" b="1" dirty="0" smtClean="0">
                <a:solidFill>
                  <a:schemeClr val="bg1"/>
                </a:solidFill>
                <a:latin typeface="Century Schoolbook" pitchFamily="18" charset="0"/>
              </a:rPr>
              <a:t>XX </a:t>
            </a:r>
            <a:r>
              <a:rPr lang="ru-RU" sz="2400" b="1" dirty="0" smtClean="0">
                <a:solidFill>
                  <a:schemeClr val="bg1"/>
                </a:solidFill>
                <a:latin typeface="Century Schoolbook" pitchFamily="18" charset="0"/>
              </a:rPr>
              <a:t> века</a:t>
            </a:r>
            <a:endParaRPr lang="ru-RU" sz="2400" b="1" dirty="0">
              <a:solidFill>
                <a:schemeClr val="bg1"/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2442</TotalTime>
  <Words>671</Words>
  <Application>Microsoft Office PowerPoint</Application>
  <PresentationFormat>Экран (4:3)</PresentationFormat>
  <Paragraphs>120</Paragraphs>
  <Slides>32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Бумажная</vt:lpstr>
      <vt:lpstr>Музы не молчали</vt:lpstr>
      <vt:lpstr>Слайд 2</vt:lpstr>
      <vt:lpstr>   За 1941 – 1945 годы                                                 Амурским  драматическим  театром:</vt:lpstr>
      <vt:lpstr>Слайд 4</vt:lpstr>
      <vt:lpstr>«К концу 30-х годов коллектив театра значительно помолодел. В нем оставалось несколько актеров, ранее работавших в Благовещенске, новых артистов, приглашенных из Москвы и Ленинграда, но значительную часть труппы составляла молодежь…»  /Из  «Истории  развития Амурского  театра драмы»/</vt:lpstr>
      <vt:lpstr>Городской театр. Спектакль «На большой дороге», студенты 2 курса, 1938 год</vt:lpstr>
      <vt:lpstr>           Спектакль  по  пьесе  А.П.  Чехова  «На  большой  дороге»,  1939  год  </vt:lpstr>
      <vt:lpstr>Слайд 8</vt:lpstr>
      <vt:lpstr>«В день нападения фашистской Германии на Советский Союз городской драмтеатр находился на гастролях в г. Свободном. … «Амурская правда» сообщала: «С большим успехом проходят гастроли Благовещенского театра. На первую постановку пришли сотни зрителей. В Свободном театр пробудет до 20 июля. За это время он покажет 15 пьес, в том числе, свои лучшие спектакли – «Человек с ружьем», «Любовь Яровая», «Анна Каренина», «Ромео и Джульетта». … Первый военный сезон открылся 6 сентября 1941 года премьерой пьесы К. Симонова «Парень из нашего города». /Из «Истории развития Амурского театра драмы»/</vt:lpstr>
      <vt:lpstr>Слайд 10</vt:lpstr>
      <vt:lpstr>Из объяснительной  записки  к  годовому  отчету Благовещенского  городского  театра  за  1941  год </vt:lpstr>
      <vt:lpstr>Слайд 12</vt:lpstr>
      <vt:lpstr>      Из объяснительной записки                                  к годовому отчету Благовещенского театра  за 1942 год:</vt:lpstr>
      <vt:lpstr>Слайд 14</vt:lpstr>
      <vt:lpstr>Слайд 15</vt:lpstr>
      <vt:lpstr>Итоги  деятельности  театра  за 1942  год.  Раздел V.  Репертуар  театра </vt:lpstr>
      <vt:lpstr>    Из информации о деятельности  Благовещенского драматического театра в годы Великой Отечественной войны, 1942  год:  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 Как следует  из  документов, из транспортных средств в распоряжении театра были ГАЗик, пассажирский автобус и две лошади – Маша, гнедой масти, и Звездочка, саврасовой. В зависимости от времени года и цели поездки,  их запрягали в американку, сани или телегу.  /Из годового отчета театра за 1943 год/ </vt:lpstr>
      <vt:lpstr>Слайд 26</vt:lpstr>
      <vt:lpstr>Слайд 27</vt:lpstr>
      <vt:lpstr>Слайд 28</vt:lpstr>
      <vt:lpstr>Слайд 29</vt:lpstr>
      <vt:lpstr>В годы войны Николай Васильевич Кормушкин был одним из молодых актеров. На фото  -  заслуженный артист Н.В. Кормушкин, 1968 год</vt:lpstr>
      <vt:lpstr>Слайд 31</vt:lpstr>
      <vt:lpstr>Амурский  драматический  театр, 50-е годы  XX  века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Музы не молчали</dc:title>
  <dc:creator>Алексеенко</dc:creator>
  <cp:lastModifiedBy>Alekseenko</cp:lastModifiedBy>
  <cp:revision>368</cp:revision>
  <dcterms:created xsi:type="dcterms:W3CDTF">2019-04-23T03:14:10Z</dcterms:created>
  <dcterms:modified xsi:type="dcterms:W3CDTF">2019-05-07T01:14:39Z</dcterms:modified>
</cp:coreProperties>
</file>